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8288000" cy="10287000"/>
  <p:notesSz cx="6858000" cy="9144000"/>
  <p:embeddedFontLst>
    <p:embeddedFont>
      <p:font typeface="Code Pro" panose="020B0604020202020204" charset="0"/>
      <p:regular r:id="rId36"/>
    </p:embeddedFont>
    <p:embeddedFont>
      <p:font typeface="Code Pro Bold" panose="020B0604020202020204" charset="0"/>
      <p:regular r:id="rId37"/>
    </p:embeddedFont>
    <p:embeddedFont>
      <p:font typeface="Gagalin" panose="020B0604020202020204" charset="0"/>
      <p:regular r:id="rId38"/>
    </p:embeddedFont>
    <p:embeddedFont>
      <p:font typeface="Garet" panose="020B0604020202020204" charset="0"/>
      <p:regular r:id="rId39"/>
    </p:embeddedFont>
    <p:embeddedFont>
      <p:font typeface="Garet Bold" panose="020B0604020202020204" charset="0"/>
      <p:regular r:id="rId40"/>
    </p:embeddedFont>
    <p:embeddedFont>
      <p:font typeface="Times New Roman MT" panose="020B0604020202020204" charset="0"/>
      <p:regular r:id="rId41"/>
    </p:embeddedFont>
    <p:embeddedFont>
      <p:font typeface="Times New Roman MT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9.svg"/><Relationship Id="rId7" Type="http://schemas.openxmlformats.org/officeDocument/2006/relationships/image" Target="../media/image1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24.svg"/><Relationship Id="rId10" Type="http://schemas.openxmlformats.org/officeDocument/2006/relationships/image" Target="../media/image50.jpe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9.svg"/><Relationship Id="rId7" Type="http://schemas.openxmlformats.org/officeDocument/2006/relationships/image" Target="../media/image1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24.svg"/><Relationship Id="rId10" Type="http://schemas.openxmlformats.org/officeDocument/2006/relationships/image" Target="../media/image50.jpe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9239" y="-1712430"/>
            <a:ext cx="14433148" cy="14433148"/>
          </a:xfrm>
          <a:custGeom>
            <a:avLst/>
            <a:gdLst/>
            <a:ahLst/>
            <a:cxnLst/>
            <a:rect l="l" t="t" r="r" b="b"/>
            <a:pathLst>
              <a:path w="14433148" h="14433148">
                <a:moveTo>
                  <a:pt x="0" y="0"/>
                </a:moveTo>
                <a:lnTo>
                  <a:pt x="14433148" y="0"/>
                </a:lnTo>
                <a:lnTo>
                  <a:pt x="14433148" y="14433149"/>
                </a:lnTo>
                <a:lnTo>
                  <a:pt x="0" y="14433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17620" y="-2357328"/>
            <a:ext cx="14239875" cy="14110266"/>
          </a:xfrm>
          <a:custGeom>
            <a:avLst/>
            <a:gdLst/>
            <a:ahLst/>
            <a:cxnLst/>
            <a:rect l="l" t="t" r="r" b="b"/>
            <a:pathLst>
              <a:path w="14239875" h="14110266">
                <a:moveTo>
                  <a:pt x="0" y="0"/>
                </a:moveTo>
                <a:lnTo>
                  <a:pt x="14239875" y="0"/>
                </a:lnTo>
                <a:lnTo>
                  <a:pt x="14239875" y="14110265"/>
                </a:lnTo>
                <a:lnTo>
                  <a:pt x="0" y="14110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236" t="-102588" r="-284276" b="-15850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64984" y="-19050"/>
            <a:ext cx="9013516" cy="8051578"/>
            <a:chOff x="0" y="0"/>
            <a:chExt cx="1568015" cy="1400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8015" cy="1400674"/>
            </a:xfrm>
            <a:custGeom>
              <a:avLst/>
              <a:gdLst/>
              <a:ahLst/>
              <a:cxnLst/>
              <a:rect l="l" t="t" r="r" b="b"/>
              <a:pathLst>
                <a:path w="1568015" h="1400674">
                  <a:moveTo>
                    <a:pt x="29203" y="0"/>
                  </a:moveTo>
                  <a:lnTo>
                    <a:pt x="1538812" y="0"/>
                  </a:lnTo>
                  <a:cubicBezTo>
                    <a:pt x="1546557" y="0"/>
                    <a:pt x="1553985" y="3077"/>
                    <a:pt x="1559462" y="8553"/>
                  </a:cubicBezTo>
                  <a:cubicBezTo>
                    <a:pt x="1564938" y="14030"/>
                    <a:pt x="1568015" y="21458"/>
                    <a:pt x="1568015" y="29203"/>
                  </a:cubicBezTo>
                  <a:lnTo>
                    <a:pt x="1568015" y="1371471"/>
                  </a:lnTo>
                  <a:cubicBezTo>
                    <a:pt x="1568015" y="1379216"/>
                    <a:pt x="1564938" y="1386644"/>
                    <a:pt x="1559462" y="1392121"/>
                  </a:cubicBezTo>
                  <a:cubicBezTo>
                    <a:pt x="1553985" y="1397597"/>
                    <a:pt x="1546557" y="1400674"/>
                    <a:pt x="1538812" y="1400674"/>
                  </a:cubicBezTo>
                  <a:lnTo>
                    <a:pt x="29203" y="1400674"/>
                  </a:lnTo>
                  <a:cubicBezTo>
                    <a:pt x="21458" y="1400674"/>
                    <a:pt x="14030" y="1397597"/>
                    <a:pt x="8553" y="1392121"/>
                  </a:cubicBezTo>
                  <a:cubicBezTo>
                    <a:pt x="3077" y="1386644"/>
                    <a:pt x="0" y="1379216"/>
                    <a:pt x="0" y="1371471"/>
                  </a:cubicBezTo>
                  <a:lnTo>
                    <a:pt x="0" y="29203"/>
                  </a:lnTo>
                  <a:cubicBezTo>
                    <a:pt x="0" y="21458"/>
                    <a:pt x="3077" y="14030"/>
                    <a:pt x="8553" y="8553"/>
                  </a:cubicBezTo>
                  <a:cubicBezTo>
                    <a:pt x="14030" y="3077"/>
                    <a:pt x="21458" y="0"/>
                    <a:pt x="29203" y="0"/>
                  </a:cubicBezTo>
                  <a:close/>
                </a:path>
              </a:pathLst>
            </a:custGeom>
            <a:blipFill>
              <a:blip r:embed="rId5"/>
              <a:stretch>
                <a:fillRect l="-17121" r="-1712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104165" y="6992254"/>
            <a:ext cx="3131178" cy="3143996"/>
          </a:xfrm>
          <a:custGeom>
            <a:avLst/>
            <a:gdLst/>
            <a:ahLst/>
            <a:cxnLst/>
            <a:rect l="l" t="t" r="r" b="b"/>
            <a:pathLst>
              <a:path w="3131178" h="3143996">
                <a:moveTo>
                  <a:pt x="0" y="0"/>
                </a:moveTo>
                <a:lnTo>
                  <a:pt x="3131178" y="0"/>
                </a:lnTo>
                <a:lnTo>
                  <a:pt x="3131178" y="3143996"/>
                </a:lnTo>
                <a:lnTo>
                  <a:pt x="0" y="31439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0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98114" y="5696298"/>
            <a:ext cx="8790981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Empowering Students with Predictive Intelligence: </a:t>
            </a: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A Career Guidance System for Sri Lanka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317334" y="-2166828"/>
            <a:ext cx="9430515" cy="9430515"/>
            <a:chOff x="0" y="0"/>
            <a:chExt cx="12574020" cy="125740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574020" cy="1257402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3550997" y="9333819"/>
              <a:ext cx="5696744" cy="46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1E4063"/>
                  </a:solidFill>
                  <a:latin typeface="Code Pro"/>
                  <a:ea typeface="Code Pro"/>
                  <a:cs typeface="Code Pro"/>
                  <a:sym typeface="Code Pro"/>
                </a:rPr>
                <a:t>Shaping your future, smarter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8114" y="8782398"/>
            <a:ext cx="5968505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Group ID: 25-26J-336</a:t>
            </a:r>
          </a:p>
        </p:txBody>
      </p:sp>
      <p:sp>
        <p:nvSpPr>
          <p:cNvPr id="13" name="Freeform 13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45" t="-2783" b="-278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283576" y="9831450"/>
            <a:ext cx="50251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FFF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FFF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FFF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FFF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FFF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232322" y="9831450"/>
            <a:ext cx="6378685" cy="436500"/>
            <a:chOff x="0" y="0"/>
            <a:chExt cx="8504914" cy="58200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6850"/>
              <a:ext cx="248158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230885" y="-9525"/>
              <a:ext cx="129870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375044" y="-9525"/>
              <a:ext cx="129870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49271" y="194490"/>
            <a:ext cx="3208634" cy="32086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b="-3349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5284586"/>
            <a:ext cx="1660186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0C097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Learn-to-Earn Diagram Generator for Non-Traditional Learners in Sri Lanka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101643"/>
            <a:ext cx="1294422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BSc (Hons) in Information Technology Specialising in Information Technology</a:t>
            </a:r>
          </a:p>
        </p:txBody>
      </p:sp>
      <p:sp>
        <p:nvSpPr>
          <p:cNvPr id="6" name="Freeform 6"/>
          <p:cNvSpPr/>
          <p:nvPr/>
        </p:nvSpPr>
        <p:spPr>
          <a:xfrm rot="9861481" flipH="1" flipV="1">
            <a:off x="891252" y="-3472756"/>
            <a:ext cx="7663691" cy="7663691"/>
          </a:xfrm>
          <a:custGeom>
            <a:avLst/>
            <a:gdLst/>
            <a:ahLst/>
            <a:cxnLst/>
            <a:rect l="l" t="t" r="r" b="b"/>
            <a:pathLst>
              <a:path w="7663691" h="7663691">
                <a:moveTo>
                  <a:pt x="7663691" y="7663691"/>
                </a:moveTo>
                <a:lnTo>
                  <a:pt x="0" y="7663691"/>
                </a:lnTo>
                <a:lnTo>
                  <a:pt x="0" y="0"/>
                </a:lnTo>
                <a:lnTo>
                  <a:pt x="7663691" y="0"/>
                </a:lnTo>
                <a:lnTo>
                  <a:pt x="7663691" y="7663691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6402893">
            <a:off x="1137448" y="-3392518"/>
            <a:ext cx="6879475" cy="687947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2035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08538" y="1752654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60392" y="1752654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08538" y="204277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392" y="204277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08538" y="233288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60392" y="233288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5" t="-2783" b="-278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IT22077288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763077" y="42250"/>
              <a:ext cx="262830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Ahamed A L I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14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5" t="-2783" b="-27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1693" y="5409263"/>
            <a:ext cx="4247213" cy="3849037"/>
          </a:xfrm>
          <a:custGeom>
            <a:avLst/>
            <a:gdLst/>
            <a:ahLst/>
            <a:cxnLst/>
            <a:rect l="l" t="t" r="r" b="b"/>
            <a:pathLst>
              <a:path w="4247213" h="3849037">
                <a:moveTo>
                  <a:pt x="0" y="0"/>
                </a:moveTo>
                <a:lnTo>
                  <a:pt x="4247213" y="0"/>
                </a:lnTo>
                <a:lnTo>
                  <a:pt x="4247213" y="3849037"/>
                </a:lnTo>
                <a:lnTo>
                  <a:pt x="0" y="3849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80696"/>
            <a:ext cx="243096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Proven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9175" y="2171770"/>
            <a:ext cx="752934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Proven Gap / Creative Solution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3398" y="3010055"/>
            <a:ext cx="14083878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The majority of Sri Lankan learners (80%+) cannot access state universities.</a:t>
            </a:r>
          </a:p>
          <a:p>
            <a:pPr algn="l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No unified, AI-driven career guidance exists for this demographic.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Creative solution: Personalized Learn-to-Earn diagrams integrating LLMs, ROI analysis, and milestone tracking.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57392" y="990670"/>
            <a:ext cx="157999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Gap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313960"/>
            <a:ext cx="882551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Knowledge Gap / Problem Definition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3398" y="7190260"/>
            <a:ext cx="10305081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Existing global tools are not localized.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Local guidance services are fragmented.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IT22077288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63077" y="42250"/>
              <a:ext cx="262830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Ahamed A L 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3995" y="0"/>
            <a:ext cx="11434005" cy="426975"/>
            <a:chOff x="0" y="0"/>
            <a:chExt cx="15245340" cy="5693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85429" y="4150"/>
              <a:ext cx="14345290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644896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15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5" t="-2783" b="-27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8225" y="3068843"/>
            <a:ext cx="16713544" cy="2870572"/>
          </a:xfrm>
          <a:custGeom>
            <a:avLst/>
            <a:gdLst/>
            <a:ahLst/>
            <a:cxnLst/>
            <a:rect l="l" t="t" r="r" b="b"/>
            <a:pathLst>
              <a:path w="16713544" h="2870572">
                <a:moveTo>
                  <a:pt x="0" y="0"/>
                </a:moveTo>
                <a:lnTo>
                  <a:pt x="16713544" y="0"/>
                </a:lnTo>
                <a:lnTo>
                  <a:pt x="16713544" y="2870573"/>
                </a:lnTo>
                <a:lnTo>
                  <a:pt x="0" y="2870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80696"/>
            <a:ext cx="243096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Proven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59661" y="980696"/>
            <a:ext cx="178960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Gap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69958"/>
            <a:ext cx="1016854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Existing Systems vs Proposed Solution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8" name="TextBox 8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IT22077288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63077" y="42250"/>
              <a:ext cx="262830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Ahamed A L I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3995" y="0"/>
            <a:ext cx="11434005" cy="426975"/>
            <a:chOff x="0" y="0"/>
            <a:chExt cx="15245340" cy="5693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85429" y="4150"/>
              <a:ext cx="14345290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644896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16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5" t="-2783" b="-27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97314" y="3761124"/>
            <a:ext cx="5561986" cy="4428731"/>
          </a:xfrm>
          <a:custGeom>
            <a:avLst/>
            <a:gdLst/>
            <a:ahLst/>
            <a:cxnLst/>
            <a:rect l="l" t="t" r="r" b="b"/>
            <a:pathLst>
              <a:path w="5561986" h="4428731">
                <a:moveTo>
                  <a:pt x="0" y="0"/>
                </a:moveTo>
                <a:lnTo>
                  <a:pt x="5561986" y="0"/>
                </a:lnTo>
                <a:lnTo>
                  <a:pt x="5561986" y="4428731"/>
                </a:lnTo>
                <a:lnTo>
                  <a:pt x="0" y="442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47954"/>
            <a:ext cx="678725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54050" y="947954"/>
            <a:ext cx="380386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10839"/>
            <a:ext cx="10293958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AI/ML –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Recommendation engines, embeddings, ROI prediction.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Educational Technology –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Visual scaffolding, adaptive feedback.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Database Systems –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Store learner profiles and trackings.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99636"/>
            <a:ext cx="77683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Domains of Knowledge Applied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076594"/>
            <a:ext cx="858135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Latest Technology in Each Domain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836191"/>
            <a:ext cx="10173264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LLMs: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OpenAI APIs for Pathway and Diagram Generation.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Vector Databases: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pgvector/Pinecone for similarity search.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Web Stack: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Next.js + FastAPI, Docker, cloud deployment (Azure).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IT22077288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63077" y="42250"/>
              <a:ext cx="262830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Ahamed A L 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3995" y="0"/>
            <a:ext cx="11434005" cy="426975"/>
            <a:chOff x="0" y="0"/>
            <a:chExt cx="15245340" cy="5693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85429" y="4150"/>
              <a:ext cx="14345290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644896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17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5" t="-2783" b="-27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90792" y="2707160"/>
            <a:ext cx="4068508" cy="4114800"/>
          </a:xfrm>
          <a:custGeom>
            <a:avLst/>
            <a:gdLst/>
            <a:ahLst/>
            <a:cxnLst/>
            <a:rect l="l" t="t" r="r" b="b"/>
            <a:pathLst>
              <a:path w="4068508" h="4114800">
                <a:moveTo>
                  <a:pt x="0" y="0"/>
                </a:moveTo>
                <a:lnTo>
                  <a:pt x="4068508" y="0"/>
                </a:lnTo>
                <a:lnTo>
                  <a:pt x="4068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47954"/>
            <a:ext cx="691624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93658" y="947954"/>
            <a:ext cx="367486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977609"/>
            <a:ext cx="10812978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Usability: System Usability Scale ≥ 80.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Pathway Quality: Expert rubric rating clarity ≥ 4/5.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ROI Prediction: Mean Absolute Error (MAE) ≤ 10%.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Outcome: ≥ 15% increase in program enrollment among users.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91050"/>
            <a:ext cx="742655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Evaluation / Success Metrics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428834"/>
            <a:ext cx="475028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Data Availability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222010"/>
            <a:ext cx="13632563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Data collection: private institutes, vocational centers, and scholarship students.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Minimum sample size: 1,000 learners.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Ethical standards: No personally identifiable information is stored.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IT22077288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63077" y="42250"/>
              <a:ext cx="262830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Ahamed A L 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3995" y="0"/>
            <a:ext cx="11434005" cy="426975"/>
            <a:chOff x="0" y="0"/>
            <a:chExt cx="15245340" cy="5693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85429" y="4150"/>
              <a:ext cx="14345290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644896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18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942227"/>
            <a:ext cx="407415" cy="407415"/>
          </a:xfrm>
          <a:custGeom>
            <a:avLst/>
            <a:gdLst/>
            <a:ahLst/>
            <a:cxnLst/>
            <a:rect l="l" t="t" r="r" b="b"/>
            <a:pathLst>
              <a:path w="407415" h="407415">
                <a:moveTo>
                  <a:pt x="0" y="0"/>
                </a:moveTo>
                <a:lnTo>
                  <a:pt x="407415" y="0"/>
                </a:lnTo>
                <a:lnTo>
                  <a:pt x="407415" y="407415"/>
                </a:lnTo>
                <a:lnTo>
                  <a:pt x="0" y="407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84851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36704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84851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36704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4851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36704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798513" y="2462216"/>
            <a:ext cx="7315378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User logs in → fills the survey form → system suggests programs.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The user chooses the preferred program → the system generates a diagram + ROI.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User accepts pathway → sets milestones → completes stages → submits feedback.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Institutions and NGOs can deploy it to guide thousands of learners at scale.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2035"/>
              </a:solidFill>
              <a:latin typeface="Code Pro"/>
              <a:ea typeface="Code Pro"/>
              <a:cs typeface="Code Pro"/>
              <a:sym typeface="Code Pr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932327"/>
            <a:ext cx="45979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Real-World Use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2219611"/>
            <a:ext cx="10798513" cy="6902904"/>
          </a:xfrm>
          <a:custGeom>
            <a:avLst/>
            <a:gdLst/>
            <a:ahLst/>
            <a:cxnLst/>
            <a:rect l="l" t="t" r="r" b="b"/>
            <a:pathLst>
              <a:path w="10798513" h="6902904">
                <a:moveTo>
                  <a:pt x="0" y="0"/>
                </a:moveTo>
                <a:lnTo>
                  <a:pt x="10798513" y="0"/>
                </a:lnTo>
                <a:lnTo>
                  <a:pt x="10798513" y="6902904"/>
                </a:lnTo>
                <a:lnTo>
                  <a:pt x="0" y="6902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4" t="-7715" r="-4243" b="-573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084263" y="1462091"/>
            <a:ext cx="475028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Real-World Usage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407" y="1462091"/>
            <a:ext cx="475028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0C0970"/>
                </a:solidFill>
                <a:latin typeface="Garet Bold"/>
                <a:ea typeface="Garet Bold"/>
                <a:cs typeface="Garet Bold"/>
                <a:sym typeface="Garet Bold"/>
              </a:rPr>
              <a:t>System Diagram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45" t="-2783" b="-2783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IT22077288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763077" y="42250"/>
              <a:ext cx="262830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Ahamed A L I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53995" y="0"/>
            <a:ext cx="11434005" cy="426975"/>
            <a:chOff x="0" y="0"/>
            <a:chExt cx="15245340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85429" y="4150"/>
              <a:ext cx="14345290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Learn-to-Earn Diagram Generator for Non-Traditional Learners in Sri Lanka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4644896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19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179205" y="178367"/>
            <a:ext cx="2873061" cy="3953411"/>
            <a:chOff x="0" y="0"/>
            <a:chExt cx="1854200" cy="2551430"/>
          </a:xfrm>
        </p:grpSpPr>
        <p:sp>
          <p:nvSpPr>
            <p:cNvPr id="3" name="Freeform 3"/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2"/>
              <a:stretch>
                <a:fillRect l="-42527" t="-30143" r="-27202" b="-2206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0" y="9544921"/>
            <a:ext cx="4529856" cy="742079"/>
          </a:xfrm>
          <a:custGeom>
            <a:avLst/>
            <a:gdLst/>
            <a:ahLst/>
            <a:cxnLst/>
            <a:rect l="l" t="t" r="r" b="b"/>
            <a:pathLst>
              <a:path w="4529856" h="742079">
                <a:moveTo>
                  <a:pt x="0" y="0"/>
                </a:moveTo>
                <a:lnTo>
                  <a:pt x="4529856" y="0"/>
                </a:lnTo>
                <a:lnTo>
                  <a:pt x="4529856" y="742079"/>
                </a:lnTo>
                <a:lnTo>
                  <a:pt x="0" y="74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64" b="-926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48095" y="-2199084"/>
            <a:ext cx="8645207" cy="6330862"/>
            <a:chOff x="0" y="0"/>
            <a:chExt cx="1339369" cy="9808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9369" cy="980816"/>
            </a:xfrm>
            <a:custGeom>
              <a:avLst/>
              <a:gdLst/>
              <a:ahLst/>
              <a:cxnLst/>
              <a:rect l="l" t="t" r="r" b="b"/>
              <a:pathLst>
                <a:path w="1339369" h="980816">
                  <a:moveTo>
                    <a:pt x="669684" y="0"/>
                  </a:moveTo>
                  <a:cubicBezTo>
                    <a:pt x="299828" y="0"/>
                    <a:pt x="0" y="219563"/>
                    <a:pt x="0" y="490408"/>
                  </a:cubicBezTo>
                  <a:cubicBezTo>
                    <a:pt x="0" y="761253"/>
                    <a:pt x="299828" y="980816"/>
                    <a:pt x="669684" y="980816"/>
                  </a:cubicBezTo>
                  <a:cubicBezTo>
                    <a:pt x="1039541" y="980816"/>
                    <a:pt x="1339369" y="761253"/>
                    <a:pt x="1339369" y="490408"/>
                  </a:cubicBezTo>
                  <a:cubicBezTo>
                    <a:pt x="1339369" y="219563"/>
                    <a:pt x="1039541" y="0"/>
                    <a:pt x="669684" y="0"/>
                  </a:cubicBezTo>
                  <a:close/>
                </a:path>
              </a:pathLst>
            </a:custGeom>
            <a:blipFill>
              <a:blip r:embed="rId4"/>
              <a:stretch>
                <a:fillRect l="-5022" r="-502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5284586"/>
            <a:ext cx="1712920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002035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INTELLIGENT STREAM GUIDANCE SYSTEM FOR O/L STUDENTS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101643"/>
            <a:ext cx="1294422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BSc (Hons) in Information Technology Specialising in Information Technology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10596" y="9831577"/>
            <a:ext cx="159033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11132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94620" y="9831577"/>
            <a:ext cx="301252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07408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90636" y="9831577"/>
            <a:ext cx="2754871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20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51" y="9612502"/>
            <a:ext cx="4500397" cy="718204"/>
          </a:xfrm>
          <a:custGeom>
            <a:avLst/>
            <a:gdLst/>
            <a:ahLst/>
            <a:cxnLst/>
            <a:rect l="l" t="t" r="r" b="b"/>
            <a:pathLst>
              <a:path w="4500397" h="718204">
                <a:moveTo>
                  <a:pt x="0" y="0"/>
                </a:moveTo>
                <a:lnTo>
                  <a:pt x="4500397" y="0"/>
                </a:lnTo>
                <a:lnTo>
                  <a:pt x="4500397" y="718204"/>
                </a:lnTo>
                <a:lnTo>
                  <a:pt x="0" y="718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62" b="-95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668071" y="1186439"/>
            <a:ext cx="5246370" cy="524637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6000">
            <a:off x="12776111" y="6768340"/>
            <a:ext cx="4550535" cy="2737103"/>
          </a:xfrm>
          <a:custGeom>
            <a:avLst/>
            <a:gdLst/>
            <a:ahLst/>
            <a:cxnLst/>
            <a:rect l="l" t="t" r="r" b="b"/>
            <a:pathLst>
              <a:path w="4550535" h="2737103">
                <a:moveTo>
                  <a:pt x="4763" y="0"/>
                </a:moveTo>
                <a:lnTo>
                  <a:pt x="4550535" y="7934"/>
                </a:lnTo>
                <a:lnTo>
                  <a:pt x="4545772" y="2737103"/>
                </a:lnTo>
                <a:lnTo>
                  <a:pt x="0" y="2729169"/>
                </a:lnTo>
                <a:lnTo>
                  <a:pt x="4763" y="0"/>
                </a:lnTo>
                <a:close/>
              </a:path>
            </a:pathLst>
          </a:custGeom>
          <a:blipFill>
            <a:blip r:embed="rId4"/>
            <a:stretch>
              <a:fillRect l="50" t="149" r="-3035" b="-294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3900" y="1362075"/>
            <a:ext cx="3337685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Proven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9118" y="6525519"/>
            <a:ext cx="927400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Knowledge Gap / Problem Definition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048803"/>
            <a:ext cx="14065940" cy="154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6500"/>
              </a:lnSpc>
              <a:buFont typeface="Arial"/>
              <a:buChar char="•"/>
            </a:pPr>
            <a:r>
              <a:rPr lang="en-US" sz="26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Emotion-driven decisions, not evidence-based.</a:t>
            </a:r>
          </a:p>
          <a:p>
            <a:pPr marL="561341" lvl="1" indent="-280670" algn="just">
              <a:lnSpc>
                <a:spcPts val="6500"/>
              </a:lnSpc>
              <a:buFont typeface="Arial"/>
              <a:buChar char="•"/>
            </a:pPr>
            <a:r>
              <a:rPr lang="en-US" sz="26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Missing integrated longitudinal analysis system.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5592" y="1372048"/>
            <a:ext cx="4353301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Gap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0596" y="9831577"/>
            <a:ext cx="159033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11132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94620" y="9831577"/>
            <a:ext cx="301252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07408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90636" y="9831577"/>
            <a:ext cx="2754871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186469" y="0"/>
            <a:ext cx="8101531" cy="426975"/>
            <a:chOff x="0" y="0"/>
            <a:chExt cx="10802042" cy="5693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86144" y="4150"/>
              <a:ext cx="980910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01598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21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68763" y="2914859"/>
            <a:ext cx="927400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Proven Gap / Creative Solution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3485774"/>
            <a:ext cx="11749789" cy="2352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just">
              <a:lnSpc>
                <a:spcPts val="6499"/>
              </a:lnSpc>
              <a:buFont typeface="Arial"/>
              <a:buChar char="•"/>
            </a:pPr>
            <a:r>
              <a:rPr lang="en-US" sz="25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Students choose streams based on parental pressure.</a:t>
            </a:r>
          </a:p>
          <a:p>
            <a:pPr marL="561337" lvl="1" indent="-280669" algn="just">
              <a:lnSpc>
                <a:spcPts val="6499"/>
              </a:lnSpc>
              <a:buFont typeface="Arial"/>
              <a:buChar char="•"/>
            </a:pPr>
            <a:r>
              <a:rPr lang="en-US" sz="25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Current systems lack O/L outcome validation.</a:t>
            </a:r>
          </a:p>
          <a:p>
            <a:pPr marL="561337" lvl="1" indent="-280669" algn="just">
              <a:lnSpc>
                <a:spcPts val="6499"/>
              </a:lnSpc>
              <a:buFont typeface="Arial"/>
              <a:buChar char="•"/>
            </a:pPr>
            <a:r>
              <a:rPr lang="en-US" sz="25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Creative solution: Dual-Algorithm ML with improvement guidance.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833892" y="2819875"/>
            <a:ext cx="14464797" cy="5171165"/>
          </a:xfrm>
          <a:custGeom>
            <a:avLst/>
            <a:gdLst/>
            <a:ahLst/>
            <a:cxnLst/>
            <a:rect l="l" t="t" r="r" b="b"/>
            <a:pathLst>
              <a:path w="14464797" h="5171165">
                <a:moveTo>
                  <a:pt x="0" y="25230"/>
                </a:moveTo>
                <a:lnTo>
                  <a:pt x="14455815" y="0"/>
                </a:lnTo>
                <a:lnTo>
                  <a:pt x="14464797" y="5145935"/>
                </a:lnTo>
                <a:lnTo>
                  <a:pt x="8981" y="5171165"/>
                </a:lnTo>
                <a:lnTo>
                  <a:pt x="0" y="2523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737" y="8177782"/>
            <a:ext cx="6447419" cy="1080518"/>
          </a:xfrm>
          <a:custGeom>
            <a:avLst/>
            <a:gdLst/>
            <a:ahLst/>
            <a:cxnLst/>
            <a:rect l="l" t="t" r="r" b="b"/>
            <a:pathLst>
              <a:path w="6447419" h="1080518">
                <a:moveTo>
                  <a:pt x="0" y="0"/>
                </a:moveTo>
                <a:lnTo>
                  <a:pt x="6447419" y="0"/>
                </a:lnTo>
                <a:lnTo>
                  <a:pt x="6447419" y="1080518"/>
                </a:lnTo>
                <a:lnTo>
                  <a:pt x="0" y="1080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69" t="-25238" r="-1779" b="-3339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46661"/>
            <a:ext cx="1371249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Shortcomings of Existing Systems vs Proposed Solution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-4151" y="9612502"/>
            <a:ext cx="4500397" cy="718204"/>
          </a:xfrm>
          <a:custGeom>
            <a:avLst/>
            <a:gdLst/>
            <a:ahLst/>
            <a:cxnLst/>
            <a:rect l="l" t="t" r="r" b="b"/>
            <a:pathLst>
              <a:path w="4500397" h="718204">
                <a:moveTo>
                  <a:pt x="0" y="0"/>
                </a:moveTo>
                <a:lnTo>
                  <a:pt x="4500397" y="0"/>
                </a:lnTo>
                <a:lnTo>
                  <a:pt x="4500397" y="718204"/>
                </a:lnTo>
                <a:lnTo>
                  <a:pt x="0" y="71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62" b="-95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10596" y="9831577"/>
            <a:ext cx="159033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11132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94620" y="9831577"/>
            <a:ext cx="301252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07408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90636" y="9831577"/>
            <a:ext cx="2754871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186469" y="0"/>
            <a:ext cx="8101531" cy="426975"/>
            <a:chOff x="0" y="0"/>
            <a:chExt cx="10802042" cy="5693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86144" y="4150"/>
              <a:ext cx="980910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201598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22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38371" y="417450"/>
            <a:ext cx="3337685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Proven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10063" y="427423"/>
            <a:ext cx="4353301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Gap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335724"/>
            <a:ext cx="7756145" cy="5688335"/>
            <a:chOff x="0" y="0"/>
            <a:chExt cx="2042771" cy="1498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2771" cy="1498162"/>
            </a:xfrm>
            <a:custGeom>
              <a:avLst/>
              <a:gdLst/>
              <a:ahLst/>
              <a:cxnLst/>
              <a:rect l="l" t="t" r="r" b="b"/>
              <a:pathLst>
                <a:path w="2042771" h="1498162">
                  <a:moveTo>
                    <a:pt x="2042771" y="50906"/>
                  </a:moveTo>
                  <a:lnTo>
                    <a:pt x="2042771" y="1447256"/>
                  </a:lnTo>
                  <a:cubicBezTo>
                    <a:pt x="2042771" y="1475371"/>
                    <a:pt x="2019979" y="1498162"/>
                    <a:pt x="1991864" y="1498162"/>
                  </a:cubicBezTo>
                  <a:lnTo>
                    <a:pt x="50906" y="1498162"/>
                  </a:lnTo>
                  <a:cubicBezTo>
                    <a:pt x="22792" y="1498162"/>
                    <a:pt x="0" y="1475371"/>
                    <a:pt x="0" y="1447256"/>
                  </a:cubicBezTo>
                  <a:lnTo>
                    <a:pt x="0" y="50906"/>
                  </a:lnTo>
                  <a:cubicBezTo>
                    <a:pt x="0" y="22792"/>
                    <a:pt x="22792" y="0"/>
                    <a:pt x="50906" y="0"/>
                  </a:cubicBezTo>
                  <a:lnTo>
                    <a:pt x="1991864" y="0"/>
                  </a:lnTo>
                  <a:cubicBezTo>
                    <a:pt x="2005365" y="0"/>
                    <a:pt x="2018314" y="5363"/>
                    <a:pt x="2027861" y="14910"/>
                  </a:cubicBezTo>
                  <a:cubicBezTo>
                    <a:pt x="2037407" y="24457"/>
                    <a:pt x="2042771" y="37405"/>
                    <a:pt x="2042771" y="5090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22000"/>
                  </a:srgbClr>
                </a:gs>
                <a:gs pos="100000">
                  <a:srgbClr val="5CE1E6">
                    <a:alpha val="22000"/>
                  </a:srgbClr>
                </a:gs>
              </a:gsLst>
              <a:lin ang="0"/>
            </a:gradFill>
            <a:ln w="76200" cap="rnd">
              <a:gradFill>
                <a:gsLst>
                  <a:gs pos="0">
                    <a:srgbClr val="8C52FF">
                      <a:alpha val="22000"/>
                    </a:srgbClr>
                  </a:gs>
                  <a:gs pos="100000">
                    <a:srgbClr val="5CE1E6">
                      <a:alpha val="22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42771" cy="1507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6990" y="3335724"/>
            <a:ext cx="7517643" cy="5688335"/>
            <a:chOff x="0" y="0"/>
            <a:chExt cx="1979955" cy="14981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9955" cy="1498162"/>
            </a:xfrm>
            <a:custGeom>
              <a:avLst/>
              <a:gdLst/>
              <a:ahLst/>
              <a:cxnLst/>
              <a:rect l="l" t="t" r="r" b="b"/>
              <a:pathLst>
                <a:path w="1979955" h="1498162">
                  <a:moveTo>
                    <a:pt x="1979955" y="52522"/>
                  </a:moveTo>
                  <a:lnTo>
                    <a:pt x="1979955" y="1445641"/>
                  </a:lnTo>
                  <a:cubicBezTo>
                    <a:pt x="1979955" y="1474647"/>
                    <a:pt x="1956441" y="1498162"/>
                    <a:pt x="1927434" y="1498162"/>
                  </a:cubicBezTo>
                  <a:lnTo>
                    <a:pt x="52522" y="1498162"/>
                  </a:lnTo>
                  <a:cubicBezTo>
                    <a:pt x="23515" y="1498162"/>
                    <a:pt x="0" y="1474647"/>
                    <a:pt x="0" y="1445641"/>
                  </a:cubicBezTo>
                  <a:lnTo>
                    <a:pt x="0" y="52522"/>
                  </a:lnTo>
                  <a:cubicBezTo>
                    <a:pt x="0" y="23515"/>
                    <a:pt x="23515" y="0"/>
                    <a:pt x="52522" y="0"/>
                  </a:cubicBezTo>
                  <a:lnTo>
                    <a:pt x="1927434" y="0"/>
                  </a:lnTo>
                  <a:cubicBezTo>
                    <a:pt x="1956441" y="0"/>
                    <a:pt x="1979955" y="23515"/>
                    <a:pt x="1979955" y="5252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21000"/>
                  </a:srgbClr>
                </a:gs>
                <a:gs pos="100000">
                  <a:srgbClr val="5CE1E6">
                    <a:alpha val="21000"/>
                  </a:srgbClr>
                </a:gs>
              </a:gsLst>
              <a:lin ang="0"/>
            </a:gradFill>
            <a:ln w="76200" cap="rnd">
              <a:gradFill>
                <a:gsLst>
                  <a:gs pos="0">
                    <a:srgbClr val="8C52FF">
                      <a:alpha val="21000"/>
                    </a:srgbClr>
                  </a:gs>
                  <a:gs pos="100000">
                    <a:srgbClr val="5CE1E6">
                      <a:alpha val="21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979955" cy="1507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805079"/>
            <a:ext cx="10173264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22658" y="805079"/>
            <a:ext cx="5577487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602810"/>
            <a:ext cx="1198274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Key Domains of Specialization-based Knowledge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6021" y="4048702"/>
            <a:ext cx="7047671" cy="42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Algorithm 1: Stream Prediction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endParaRPr lang="en-US" sz="2600" b="1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Input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Term test results (grades 9-11)</a:t>
            </a: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Training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Historical O/L outcome data</a:t>
            </a: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Models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Random Forest + Logistic Regression</a:t>
            </a: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Output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Stream compatibility predictions</a:t>
            </a:r>
          </a:p>
          <a:p>
            <a:pPr algn="l">
              <a:lnSpc>
                <a:spcPts val="4446"/>
              </a:lnSpc>
            </a:pPr>
            <a:endParaRPr lang="en-US" sz="260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78227" y="4048702"/>
            <a:ext cx="6887692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Algorithm 2: Improvement Analysis</a:t>
            </a:r>
          </a:p>
          <a:p>
            <a:pPr algn="l">
              <a:lnSpc>
                <a:spcPts val="3120"/>
              </a:lnSpc>
            </a:pPr>
            <a:endParaRPr lang="en-US" sz="2600" b="1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Input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Structured quiz responses </a:t>
            </a: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Processing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BERT-based NLP analysis</a:t>
            </a:r>
          </a:p>
          <a:p>
            <a:pPr algn="l">
              <a:lnSpc>
                <a:spcPts val="4680"/>
              </a:lnSpc>
            </a:pPr>
            <a:r>
              <a:rPr lang="en-US" sz="26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Output</a:t>
            </a:r>
            <a:r>
              <a:rPr lang="en-US" sz="26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: Specific improvement areas and conceptual gaps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endParaRPr lang="en-US" sz="260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0" y="9544921"/>
            <a:ext cx="4529856" cy="742079"/>
          </a:xfrm>
          <a:custGeom>
            <a:avLst/>
            <a:gdLst/>
            <a:ahLst/>
            <a:cxnLst/>
            <a:rect l="l" t="t" r="r" b="b"/>
            <a:pathLst>
              <a:path w="4529856" h="742079">
                <a:moveTo>
                  <a:pt x="0" y="0"/>
                </a:moveTo>
                <a:lnTo>
                  <a:pt x="4529856" y="0"/>
                </a:lnTo>
                <a:lnTo>
                  <a:pt x="4529856" y="742079"/>
                </a:lnTo>
                <a:lnTo>
                  <a:pt x="0" y="74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4" b="-926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852895" y="9806813"/>
            <a:ext cx="160074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67182" y="9854438"/>
            <a:ext cx="8377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54489" y="9806813"/>
            <a:ext cx="303224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90272" y="9854438"/>
            <a:ext cx="8377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74045" y="9806813"/>
            <a:ext cx="2772904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186469" y="0"/>
            <a:ext cx="8101531" cy="426975"/>
            <a:chOff x="0" y="0"/>
            <a:chExt cx="10802042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86144" y="4150"/>
              <a:ext cx="980910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201598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23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78163" y="5452138"/>
            <a:ext cx="3425162" cy="342516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t="-9" b="-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922500" y="5397701"/>
            <a:ext cx="3423869" cy="342386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t="-20066" b="-2006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159677" y="5394201"/>
            <a:ext cx="3427368" cy="342736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4"/>
              <a:stretch>
                <a:fillRect l="-29526" t="-54902" r="-24455" b="-4774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359904"/>
            <a:ext cx="3425162" cy="342516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5"/>
              <a:stretch>
                <a:fillRect t="-13382" b="-36920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559987" y="359904"/>
            <a:ext cx="3423869" cy="342386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6"/>
              <a:stretch>
                <a:fillRect t="-6592" b="-4371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40242" y="5449932"/>
            <a:ext cx="3427368" cy="342736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7"/>
              <a:stretch>
                <a:fillRect b="-333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40242" y="4089670"/>
            <a:ext cx="7628218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Team </a:t>
            </a:r>
            <a:r>
              <a:rPr lang="en-US" sz="7566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Members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1380" y="446142"/>
            <a:ext cx="469013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7"/>
              </a:lnSpc>
            </a:pPr>
            <a:r>
              <a:rPr lang="en-US" sz="5564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Jenny </a:t>
            </a:r>
          </a:p>
          <a:p>
            <a:pPr algn="l">
              <a:lnSpc>
                <a:spcPts val="6077"/>
              </a:lnSpc>
            </a:pPr>
            <a:r>
              <a:rPr lang="en-US" sz="5064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Krishara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17611" y="1976589"/>
            <a:ext cx="3381040" cy="79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4643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Supervisor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29799" y="481299"/>
            <a:ext cx="5106125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7"/>
              </a:lnSpc>
            </a:pPr>
            <a:r>
              <a:rPr lang="en-US" sz="5564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Poorna </a:t>
            </a:r>
            <a:r>
              <a:rPr lang="en-US" sz="5564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Panduwawela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55869" y="1979667"/>
            <a:ext cx="4401772" cy="79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4643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Co-Supervisor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43867" y="9725850"/>
            <a:ext cx="160392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5486365" y="9021000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74857" y="9047925"/>
            <a:ext cx="227287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Areeb Aflah 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11185" y="9021000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22500" y="8983725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10992" y="9010650"/>
            <a:ext cx="227287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Ahmed  M A 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47321" y="8983725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78481" y="8983725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78481" y="9010650"/>
            <a:ext cx="345177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303302" y="8983725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9021000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17192" y="9047925"/>
            <a:ext cx="227287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Ahamed A L 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353520" y="9021000"/>
            <a:ext cx="83939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32" name="Freeform 32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45" t="-2783" b="-2783"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3232322" y="9831450"/>
            <a:ext cx="6378685" cy="436500"/>
            <a:chOff x="0" y="0"/>
            <a:chExt cx="8504914" cy="582000"/>
          </a:xfrm>
        </p:grpSpPr>
        <p:sp>
          <p:nvSpPr>
            <p:cNvPr id="34" name="TextBox 34"/>
            <p:cNvSpPr txBox="1"/>
            <p:nvPr/>
          </p:nvSpPr>
          <p:spPr>
            <a:xfrm>
              <a:off x="0" y="16850"/>
              <a:ext cx="248158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230885" y="-9525"/>
              <a:ext cx="129870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375044" y="-9525"/>
              <a:ext cx="129870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38" name="TextBox 38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02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44921"/>
            <a:ext cx="4529856" cy="742079"/>
          </a:xfrm>
          <a:custGeom>
            <a:avLst/>
            <a:gdLst/>
            <a:ahLst/>
            <a:cxnLst/>
            <a:rect l="l" t="t" r="r" b="b"/>
            <a:pathLst>
              <a:path w="4529856" h="742079">
                <a:moveTo>
                  <a:pt x="0" y="0"/>
                </a:moveTo>
                <a:lnTo>
                  <a:pt x="4529856" y="0"/>
                </a:lnTo>
                <a:lnTo>
                  <a:pt x="4529856" y="742079"/>
                </a:lnTo>
                <a:lnTo>
                  <a:pt x="0" y="742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64" b="-92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7958" y="2394696"/>
            <a:ext cx="12949163" cy="1397965"/>
            <a:chOff x="0" y="0"/>
            <a:chExt cx="3410479" cy="3681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0479" cy="368188"/>
            </a:xfrm>
            <a:custGeom>
              <a:avLst/>
              <a:gdLst/>
              <a:ahLst/>
              <a:cxnLst/>
              <a:rect l="l" t="t" r="r" b="b"/>
              <a:pathLst>
                <a:path w="3410479" h="368188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51448"/>
                  </a:lnTo>
                  <a:cubicBezTo>
                    <a:pt x="3410479" y="355888"/>
                    <a:pt x="3408715" y="360146"/>
                    <a:pt x="3405576" y="363285"/>
                  </a:cubicBezTo>
                  <a:cubicBezTo>
                    <a:pt x="3402437" y="366425"/>
                    <a:pt x="3398179" y="368188"/>
                    <a:pt x="3393739" y="368188"/>
                  </a:cubicBezTo>
                  <a:lnTo>
                    <a:pt x="16740" y="368188"/>
                  </a:lnTo>
                  <a:cubicBezTo>
                    <a:pt x="12301" y="368188"/>
                    <a:pt x="8043" y="366425"/>
                    <a:pt x="4903" y="363285"/>
                  </a:cubicBezTo>
                  <a:cubicBezTo>
                    <a:pt x="1764" y="360146"/>
                    <a:pt x="0" y="355888"/>
                    <a:pt x="0" y="351448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084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3410479" cy="377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2310" y="2374090"/>
            <a:ext cx="13509795" cy="1369024"/>
            <a:chOff x="0" y="0"/>
            <a:chExt cx="3558135" cy="3605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58135" cy="360566"/>
            </a:xfrm>
            <a:custGeom>
              <a:avLst/>
              <a:gdLst/>
              <a:ahLst/>
              <a:cxnLst/>
              <a:rect l="l" t="t" r="r" b="b"/>
              <a:pathLst>
                <a:path w="3558135" h="360566">
                  <a:moveTo>
                    <a:pt x="16046" y="0"/>
                  </a:moveTo>
                  <a:lnTo>
                    <a:pt x="3542090" y="0"/>
                  </a:lnTo>
                  <a:cubicBezTo>
                    <a:pt x="3550951" y="0"/>
                    <a:pt x="3558135" y="7184"/>
                    <a:pt x="3558135" y="16046"/>
                  </a:cubicBezTo>
                  <a:lnTo>
                    <a:pt x="3558135" y="344520"/>
                  </a:lnTo>
                  <a:cubicBezTo>
                    <a:pt x="3558135" y="353382"/>
                    <a:pt x="3550951" y="360566"/>
                    <a:pt x="3542090" y="360566"/>
                  </a:cubicBezTo>
                  <a:lnTo>
                    <a:pt x="16046" y="360566"/>
                  </a:lnTo>
                  <a:cubicBezTo>
                    <a:pt x="7184" y="360566"/>
                    <a:pt x="0" y="353382"/>
                    <a:pt x="0" y="344520"/>
                  </a:cubicBezTo>
                  <a:lnTo>
                    <a:pt x="0" y="16046"/>
                  </a:lnTo>
                  <a:cubicBezTo>
                    <a:pt x="0" y="7184"/>
                    <a:pt x="7184" y="0"/>
                    <a:pt x="16046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3558135" cy="370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000"/>
                </a:lnSpc>
              </a:pPr>
              <a:r>
                <a:rPr lang="en-US" sz="250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Ensemble Learning</a:t>
              </a:r>
            </a:p>
            <a:p>
              <a:pPr algn="just">
                <a:lnSpc>
                  <a:spcPts val="3000"/>
                </a:lnSpc>
              </a:pPr>
              <a:endParaRPr lang="en-US" sz="25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just">
                <a:lnSpc>
                  <a:spcPts val="3000"/>
                </a:lnSpc>
              </a:pPr>
              <a:r>
                <a:rPr lang="en-US" sz="250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Random Forest for pattern recognition + Logistic Regression for probability scoring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0061" y="4159258"/>
            <a:ext cx="12949163" cy="1414578"/>
            <a:chOff x="0" y="0"/>
            <a:chExt cx="3410479" cy="372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10479" cy="372564"/>
            </a:xfrm>
            <a:custGeom>
              <a:avLst/>
              <a:gdLst/>
              <a:ahLst/>
              <a:cxnLst/>
              <a:rect l="l" t="t" r="r" b="b"/>
              <a:pathLst>
                <a:path w="3410479" h="372564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55823"/>
                  </a:lnTo>
                  <a:cubicBezTo>
                    <a:pt x="3410479" y="360263"/>
                    <a:pt x="3408715" y="364521"/>
                    <a:pt x="3405576" y="367661"/>
                  </a:cubicBezTo>
                  <a:cubicBezTo>
                    <a:pt x="3402437" y="370800"/>
                    <a:pt x="3398179" y="372564"/>
                    <a:pt x="3393739" y="372564"/>
                  </a:cubicBezTo>
                  <a:lnTo>
                    <a:pt x="16740" y="372564"/>
                  </a:lnTo>
                  <a:cubicBezTo>
                    <a:pt x="12301" y="372564"/>
                    <a:pt x="8043" y="370800"/>
                    <a:pt x="4903" y="367661"/>
                  </a:cubicBezTo>
                  <a:cubicBezTo>
                    <a:pt x="1764" y="364521"/>
                    <a:pt x="0" y="360263"/>
                    <a:pt x="0" y="355823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0841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3410479" cy="382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4413" y="4145086"/>
            <a:ext cx="12949163" cy="1362076"/>
            <a:chOff x="0" y="0"/>
            <a:chExt cx="3410479" cy="3587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0479" cy="358736"/>
            </a:xfrm>
            <a:custGeom>
              <a:avLst/>
              <a:gdLst/>
              <a:ahLst/>
              <a:cxnLst/>
              <a:rect l="l" t="t" r="r" b="b"/>
              <a:pathLst>
                <a:path w="3410479" h="358736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41996"/>
                  </a:lnTo>
                  <a:cubicBezTo>
                    <a:pt x="3410479" y="346435"/>
                    <a:pt x="3408715" y="350693"/>
                    <a:pt x="3405576" y="353833"/>
                  </a:cubicBezTo>
                  <a:cubicBezTo>
                    <a:pt x="3402437" y="356972"/>
                    <a:pt x="3398179" y="358736"/>
                    <a:pt x="3393739" y="358736"/>
                  </a:cubicBezTo>
                  <a:lnTo>
                    <a:pt x="16740" y="358736"/>
                  </a:lnTo>
                  <a:cubicBezTo>
                    <a:pt x="7495" y="358736"/>
                    <a:pt x="0" y="351241"/>
                    <a:pt x="0" y="341996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410479" cy="36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000"/>
                </a:lnSpc>
              </a:pPr>
              <a:r>
                <a:rPr lang="en-US" sz="250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Transformer NLP</a:t>
              </a:r>
            </a:p>
            <a:p>
              <a:pPr algn="just">
                <a:lnSpc>
                  <a:spcPts val="3000"/>
                </a:lnSpc>
              </a:pPr>
              <a:endParaRPr lang="en-US" sz="25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just">
                <a:lnSpc>
                  <a:spcPts val="3000"/>
                </a:lnSpc>
              </a:pPr>
              <a:r>
                <a:rPr lang="en-US" sz="250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BERT for semantic understanding of structured quiz responses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0061" y="5935787"/>
            <a:ext cx="12949163" cy="1414578"/>
            <a:chOff x="0" y="0"/>
            <a:chExt cx="3410479" cy="3725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10479" cy="372564"/>
            </a:xfrm>
            <a:custGeom>
              <a:avLst/>
              <a:gdLst/>
              <a:ahLst/>
              <a:cxnLst/>
              <a:rect l="l" t="t" r="r" b="b"/>
              <a:pathLst>
                <a:path w="3410479" h="372564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55823"/>
                  </a:lnTo>
                  <a:cubicBezTo>
                    <a:pt x="3410479" y="360263"/>
                    <a:pt x="3408715" y="364521"/>
                    <a:pt x="3405576" y="367661"/>
                  </a:cubicBezTo>
                  <a:cubicBezTo>
                    <a:pt x="3402437" y="370800"/>
                    <a:pt x="3398179" y="372564"/>
                    <a:pt x="3393739" y="372564"/>
                  </a:cubicBezTo>
                  <a:lnTo>
                    <a:pt x="16740" y="372564"/>
                  </a:lnTo>
                  <a:cubicBezTo>
                    <a:pt x="12301" y="372564"/>
                    <a:pt x="8043" y="370800"/>
                    <a:pt x="4903" y="367661"/>
                  </a:cubicBezTo>
                  <a:cubicBezTo>
                    <a:pt x="1764" y="364521"/>
                    <a:pt x="0" y="360263"/>
                    <a:pt x="0" y="355823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0841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3410479" cy="382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2310" y="5935787"/>
            <a:ext cx="12949163" cy="1362076"/>
            <a:chOff x="0" y="0"/>
            <a:chExt cx="3410479" cy="3587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10479" cy="358736"/>
            </a:xfrm>
            <a:custGeom>
              <a:avLst/>
              <a:gdLst/>
              <a:ahLst/>
              <a:cxnLst/>
              <a:rect l="l" t="t" r="r" b="b"/>
              <a:pathLst>
                <a:path w="3410479" h="358736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41996"/>
                  </a:lnTo>
                  <a:cubicBezTo>
                    <a:pt x="3410479" y="346435"/>
                    <a:pt x="3408715" y="350693"/>
                    <a:pt x="3405576" y="353833"/>
                  </a:cubicBezTo>
                  <a:cubicBezTo>
                    <a:pt x="3402437" y="356972"/>
                    <a:pt x="3398179" y="358736"/>
                    <a:pt x="3393739" y="358736"/>
                  </a:cubicBezTo>
                  <a:lnTo>
                    <a:pt x="16740" y="358736"/>
                  </a:lnTo>
                  <a:cubicBezTo>
                    <a:pt x="7495" y="358736"/>
                    <a:pt x="0" y="351241"/>
                    <a:pt x="0" y="341996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3410479" cy="36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000"/>
                </a:lnSpc>
              </a:pPr>
              <a:r>
                <a:rPr lang="en-US" sz="250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Temporal Validation</a:t>
              </a:r>
            </a:p>
            <a:p>
              <a:pPr algn="just">
                <a:lnSpc>
                  <a:spcPts val="3000"/>
                </a:lnSpc>
              </a:pPr>
              <a:endParaRPr lang="en-US" sz="25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just">
                <a:lnSpc>
                  <a:spcPts val="3000"/>
                </a:lnSpc>
              </a:pPr>
              <a:r>
                <a:rPr lang="en-US" sz="250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Post-O/L outcome verification for adaptive recommendations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0061" y="7750415"/>
            <a:ext cx="12949163" cy="1414578"/>
            <a:chOff x="0" y="0"/>
            <a:chExt cx="3410479" cy="3725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10479" cy="372564"/>
            </a:xfrm>
            <a:custGeom>
              <a:avLst/>
              <a:gdLst/>
              <a:ahLst/>
              <a:cxnLst/>
              <a:rect l="l" t="t" r="r" b="b"/>
              <a:pathLst>
                <a:path w="3410479" h="372564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55823"/>
                  </a:lnTo>
                  <a:cubicBezTo>
                    <a:pt x="3410479" y="360263"/>
                    <a:pt x="3408715" y="364521"/>
                    <a:pt x="3405576" y="367661"/>
                  </a:cubicBezTo>
                  <a:cubicBezTo>
                    <a:pt x="3402437" y="370800"/>
                    <a:pt x="3398179" y="372564"/>
                    <a:pt x="3393739" y="372564"/>
                  </a:cubicBezTo>
                  <a:lnTo>
                    <a:pt x="16740" y="372564"/>
                  </a:lnTo>
                  <a:cubicBezTo>
                    <a:pt x="12301" y="372564"/>
                    <a:pt x="8043" y="370800"/>
                    <a:pt x="4903" y="367661"/>
                  </a:cubicBezTo>
                  <a:cubicBezTo>
                    <a:pt x="1764" y="364521"/>
                    <a:pt x="0" y="360263"/>
                    <a:pt x="0" y="355823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0841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3410479" cy="382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42310" y="7750415"/>
            <a:ext cx="12949163" cy="1362076"/>
            <a:chOff x="0" y="0"/>
            <a:chExt cx="3410479" cy="3587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10479" cy="358736"/>
            </a:xfrm>
            <a:custGeom>
              <a:avLst/>
              <a:gdLst/>
              <a:ahLst/>
              <a:cxnLst/>
              <a:rect l="l" t="t" r="r" b="b"/>
              <a:pathLst>
                <a:path w="3410479" h="358736">
                  <a:moveTo>
                    <a:pt x="16740" y="0"/>
                  </a:moveTo>
                  <a:lnTo>
                    <a:pt x="3393739" y="0"/>
                  </a:lnTo>
                  <a:cubicBezTo>
                    <a:pt x="3402984" y="0"/>
                    <a:pt x="3410479" y="7495"/>
                    <a:pt x="3410479" y="16740"/>
                  </a:cubicBezTo>
                  <a:lnTo>
                    <a:pt x="3410479" y="341996"/>
                  </a:lnTo>
                  <a:cubicBezTo>
                    <a:pt x="3410479" y="346435"/>
                    <a:pt x="3408715" y="350693"/>
                    <a:pt x="3405576" y="353833"/>
                  </a:cubicBezTo>
                  <a:cubicBezTo>
                    <a:pt x="3402437" y="356972"/>
                    <a:pt x="3398179" y="358736"/>
                    <a:pt x="3393739" y="358736"/>
                  </a:cubicBezTo>
                  <a:lnTo>
                    <a:pt x="16740" y="358736"/>
                  </a:lnTo>
                  <a:cubicBezTo>
                    <a:pt x="7495" y="358736"/>
                    <a:pt x="0" y="351241"/>
                    <a:pt x="0" y="341996"/>
                  </a:cubicBezTo>
                  <a:lnTo>
                    <a:pt x="0" y="16740"/>
                  </a:lnTo>
                  <a:cubicBezTo>
                    <a:pt x="0" y="12301"/>
                    <a:pt x="1764" y="8043"/>
                    <a:pt x="4903" y="4903"/>
                  </a:cubicBezTo>
                  <a:cubicBezTo>
                    <a:pt x="8043" y="1764"/>
                    <a:pt x="12301" y="0"/>
                    <a:pt x="1674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3410479" cy="36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000"/>
                </a:lnSpc>
              </a:pPr>
              <a:r>
                <a:rPr lang="en-US" sz="250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Multi-Modal Assessment</a:t>
              </a:r>
            </a:p>
            <a:p>
              <a:pPr algn="just">
                <a:lnSpc>
                  <a:spcPts val="3000"/>
                </a:lnSpc>
              </a:pPr>
              <a:endParaRPr lang="en-US" sz="25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just">
                <a:lnSpc>
                  <a:spcPts val="3000"/>
                </a:lnSpc>
              </a:pPr>
              <a:r>
                <a:rPr lang="en-US" sz="250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Combined quantitative (grades) and qualitative (quiz) analysis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852104" y="1613360"/>
            <a:ext cx="6604149" cy="7535261"/>
            <a:chOff x="0" y="0"/>
            <a:chExt cx="1023155" cy="11674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23155" cy="1167409"/>
            </a:xfrm>
            <a:custGeom>
              <a:avLst/>
              <a:gdLst/>
              <a:ahLst/>
              <a:cxnLst/>
              <a:rect l="l" t="t" r="r" b="b"/>
              <a:pathLst>
                <a:path w="1023155" h="1167409">
                  <a:moveTo>
                    <a:pt x="511578" y="0"/>
                  </a:moveTo>
                  <a:cubicBezTo>
                    <a:pt x="229041" y="0"/>
                    <a:pt x="0" y="261333"/>
                    <a:pt x="0" y="583705"/>
                  </a:cubicBezTo>
                  <a:cubicBezTo>
                    <a:pt x="0" y="906076"/>
                    <a:pt x="229041" y="1167409"/>
                    <a:pt x="511578" y="1167409"/>
                  </a:cubicBezTo>
                  <a:cubicBezTo>
                    <a:pt x="794114" y="1167409"/>
                    <a:pt x="1023155" y="906076"/>
                    <a:pt x="1023155" y="583705"/>
                  </a:cubicBezTo>
                  <a:cubicBezTo>
                    <a:pt x="1023155" y="261333"/>
                    <a:pt x="794114" y="0"/>
                    <a:pt x="511578" y="0"/>
                  </a:cubicBezTo>
                  <a:close/>
                </a:path>
              </a:pathLst>
            </a:custGeom>
            <a:blipFill>
              <a:blip r:embed="rId3"/>
              <a:stretch>
                <a:fillRect l="-16707" r="-84791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240061" y="1631140"/>
            <a:ext cx="858135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Latest Technology in Each Domain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24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852895" y="9806813"/>
            <a:ext cx="160074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67182" y="9854438"/>
            <a:ext cx="8377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554489" y="9806813"/>
            <a:ext cx="303224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090272" y="9854438"/>
            <a:ext cx="8377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174045" y="9806813"/>
            <a:ext cx="2772904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0186469" y="0"/>
            <a:ext cx="8101531" cy="426975"/>
            <a:chOff x="0" y="0"/>
            <a:chExt cx="10802042" cy="569300"/>
          </a:xfrm>
        </p:grpSpPr>
        <p:sp>
          <p:nvSpPr>
            <p:cNvPr id="43" name="TextBox 43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486144" y="4150"/>
              <a:ext cx="980910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0201598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999211" y="638598"/>
            <a:ext cx="6992353" cy="79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074521" y="638598"/>
            <a:ext cx="3833554" cy="79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78589"/>
            <a:ext cx="6398865" cy="1562976"/>
            <a:chOff x="0" y="0"/>
            <a:chExt cx="1685298" cy="411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5298" cy="411648"/>
            </a:xfrm>
            <a:custGeom>
              <a:avLst/>
              <a:gdLst/>
              <a:ahLst/>
              <a:cxnLst/>
              <a:rect l="l" t="t" r="r" b="b"/>
              <a:pathLst>
                <a:path w="1685298" h="411648">
                  <a:moveTo>
                    <a:pt x="61704" y="0"/>
                  </a:moveTo>
                  <a:lnTo>
                    <a:pt x="1623593" y="0"/>
                  </a:lnTo>
                  <a:cubicBezTo>
                    <a:pt x="1639958" y="0"/>
                    <a:pt x="1655653" y="6501"/>
                    <a:pt x="1667225" y="18073"/>
                  </a:cubicBezTo>
                  <a:cubicBezTo>
                    <a:pt x="1678797" y="29645"/>
                    <a:pt x="1685298" y="45339"/>
                    <a:pt x="1685298" y="61704"/>
                  </a:cubicBezTo>
                  <a:lnTo>
                    <a:pt x="1685298" y="349944"/>
                  </a:lnTo>
                  <a:cubicBezTo>
                    <a:pt x="1685298" y="366309"/>
                    <a:pt x="1678797" y="382003"/>
                    <a:pt x="1667225" y="393575"/>
                  </a:cubicBezTo>
                  <a:cubicBezTo>
                    <a:pt x="1655653" y="405147"/>
                    <a:pt x="1639958" y="411648"/>
                    <a:pt x="1623593" y="411648"/>
                  </a:cubicBezTo>
                  <a:lnTo>
                    <a:pt x="61704" y="411648"/>
                  </a:lnTo>
                  <a:cubicBezTo>
                    <a:pt x="45339" y="411648"/>
                    <a:pt x="29645" y="405147"/>
                    <a:pt x="18073" y="393575"/>
                  </a:cubicBezTo>
                  <a:cubicBezTo>
                    <a:pt x="6501" y="382003"/>
                    <a:pt x="0" y="366309"/>
                    <a:pt x="0" y="349944"/>
                  </a:cubicBezTo>
                  <a:lnTo>
                    <a:pt x="0" y="61704"/>
                  </a:lnTo>
                  <a:cubicBezTo>
                    <a:pt x="0" y="45339"/>
                    <a:pt x="6501" y="29645"/>
                    <a:pt x="18073" y="18073"/>
                  </a:cubicBezTo>
                  <a:cubicBezTo>
                    <a:pt x="29645" y="6501"/>
                    <a:pt x="45339" y="0"/>
                    <a:pt x="617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85298" cy="41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80"/>
                </a:lnSpc>
              </a:pPr>
              <a:r>
                <a:rPr lang="en-US" sz="3900" b="1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O/L Validation</a:t>
              </a:r>
            </a:p>
            <a:p>
              <a:pPr algn="ctr">
                <a:lnSpc>
                  <a:spcPts val="3000"/>
                </a:lnSpc>
              </a:pPr>
              <a:r>
                <a:rPr lang="en-US" sz="2500">
                  <a:solidFill>
                    <a:srgbClr val="FFFFFF"/>
                  </a:solidFill>
                  <a:latin typeface="Code Pro"/>
                  <a:ea typeface="Code Pro"/>
                  <a:cs typeface="Code Pro"/>
                  <a:sym typeface="Code Pro"/>
                </a:rPr>
                <a:t>Post-Result Verification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05515" y="3178589"/>
            <a:ext cx="6398865" cy="1562976"/>
            <a:chOff x="0" y="0"/>
            <a:chExt cx="1685298" cy="4116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5298" cy="411648"/>
            </a:xfrm>
            <a:custGeom>
              <a:avLst/>
              <a:gdLst/>
              <a:ahLst/>
              <a:cxnLst/>
              <a:rect l="l" t="t" r="r" b="b"/>
              <a:pathLst>
                <a:path w="1685298" h="411648">
                  <a:moveTo>
                    <a:pt x="61704" y="0"/>
                  </a:moveTo>
                  <a:lnTo>
                    <a:pt x="1623593" y="0"/>
                  </a:lnTo>
                  <a:cubicBezTo>
                    <a:pt x="1639958" y="0"/>
                    <a:pt x="1655653" y="6501"/>
                    <a:pt x="1667225" y="18073"/>
                  </a:cubicBezTo>
                  <a:cubicBezTo>
                    <a:pt x="1678797" y="29645"/>
                    <a:pt x="1685298" y="45339"/>
                    <a:pt x="1685298" y="61704"/>
                  </a:cubicBezTo>
                  <a:lnTo>
                    <a:pt x="1685298" y="349944"/>
                  </a:lnTo>
                  <a:cubicBezTo>
                    <a:pt x="1685298" y="366309"/>
                    <a:pt x="1678797" y="382003"/>
                    <a:pt x="1667225" y="393575"/>
                  </a:cubicBezTo>
                  <a:cubicBezTo>
                    <a:pt x="1655653" y="405147"/>
                    <a:pt x="1639958" y="411648"/>
                    <a:pt x="1623593" y="411648"/>
                  </a:cubicBezTo>
                  <a:lnTo>
                    <a:pt x="61704" y="411648"/>
                  </a:lnTo>
                  <a:cubicBezTo>
                    <a:pt x="45339" y="411648"/>
                    <a:pt x="29645" y="405147"/>
                    <a:pt x="18073" y="393575"/>
                  </a:cubicBezTo>
                  <a:cubicBezTo>
                    <a:pt x="6501" y="382003"/>
                    <a:pt x="0" y="366309"/>
                    <a:pt x="0" y="349944"/>
                  </a:cubicBezTo>
                  <a:lnTo>
                    <a:pt x="0" y="61704"/>
                  </a:lnTo>
                  <a:cubicBezTo>
                    <a:pt x="0" y="45339"/>
                    <a:pt x="6501" y="29645"/>
                    <a:pt x="18073" y="18073"/>
                  </a:cubicBezTo>
                  <a:cubicBezTo>
                    <a:pt x="29645" y="6501"/>
                    <a:pt x="45339" y="0"/>
                    <a:pt x="6170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85298" cy="41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80"/>
                </a:lnSpc>
              </a:pPr>
              <a:r>
                <a:rPr lang="en-US" sz="3900" b="1">
                  <a:solidFill>
                    <a:srgbClr val="FFFFFF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NLP Analysis</a:t>
              </a:r>
            </a:p>
            <a:p>
              <a:pPr algn="ctr">
                <a:lnSpc>
                  <a:spcPts val="3000"/>
                </a:lnSpc>
              </a:pPr>
              <a:r>
                <a:rPr lang="en-US" sz="2500">
                  <a:solidFill>
                    <a:srgbClr val="FFFFFF"/>
                  </a:solidFill>
                  <a:latin typeface="Code Pro"/>
                  <a:ea typeface="Code Pro"/>
                  <a:cs typeface="Code Pro"/>
                  <a:sym typeface="Code Pro"/>
                </a:rPr>
                <a:t>Quiz Understanding Assessment</a:t>
              </a:r>
            </a:p>
            <a:p>
              <a:pPr algn="ctr">
                <a:lnSpc>
                  <a:spcPts val="3000"/>
                </a:lnSpc>
              </a:pPr>
              <a:endParaRPr lang="en-US" sz="2500">
                <a:solidFill>
                  <a:srgbClr val="FFFFFF"/>
                </a:solidFill>
                <a:latin typeface="Code Pro"/>
                <a:ea typeface="Code Pro"/>
                <a:cs typeface="Code Pro"/>
                <a:sym typeface="Code Pro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04948" y="4673044"/>
            <a:ext cx="9442114" cy="5594906"/>
            <a:chOff x="0" y="0"/>
            <a:chExt cx="1462831" cy="8667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2830" cy="866797"/>
            </a:xfrm>
            <a:custGeom>
              <a:avLst/>
              <a:gdLst/>
              <a:ahLst/>
              <a:cxnLst/>
              <a:rect l="l" t="t" r="r" b="b"/>
              <a:pathLst>
                <a:path w="1462830" h="866797">
                  <a:moveTo>
                    <a:pt x="731415" y="0"/>
                  </a:moveTo>
                  <a:cubicBezTo>
                    <a:pt x="327466" y="0"/>
                    <a:pt x="0" y="194039"/>
                    <a:pt x="0" y="433399"/>
                  </a:cubicBezTo>
                  <a:cubicBezTo>
                    <a:pt x="0" y="672758"/>
                    <a:pt x="327466" y="866797"/>
                    <a:pt x="731415" y="866797"/>
                  </a:cubicBezTo>
                  <a:cubicBezTo>
                    <a:pt x="1135365" y="866797"/>
                    <a:pt x="1462830" y="672758"/>
                    <a:pt x="1462830" y="433399"/>
                  </a:cubicBezTo>
                  <a:cubicBezTo>
                    <a:pt x="1462830" y="194039"/>
                    <a:pt x="1135365" y="0"/>
                    <a:pt x="731415" y="0"/>
                  </a:cubicBezTo>
                  <a:close/>
                </a:path>
              </a:pathLst>
            </a:custGeom>
            <a:blipFill>
              <a:blip r:embed="rId2"/>
              <a:stretch>
                <a:fillRect t="-6219" b="-62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947954"/>
            <a:ext cx="10173264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22658" y="947954"/>
            <a:ext cx="5577487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288060"/>
            <a:ext cx="742655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Evaluation / Success Metrics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098694"/>
            <a:ext cx="656291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Validation Methodology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876569"/>
            <a:ext cx="8951938" cy="3892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444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Train models on historical term test → O/L outcome pairs for predictive accuracy</a:t>
            </a:r>
          </a:p>
          <a:p>
            <a:pPr marL="539748" lvl="1" indent="-269874" algn="just">
              <a:lnSpc>
                <a:spcPts val="444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Validate post-O/L recommendations against actual student capability and performance</a:t>
            </a:r>
          </a:p>
          <a:p>
            <a:pPr marL="539748" lvl="1" indent="-269874" algn="just">
              <a:lnSpc>
                <a:spcPts val="4449"/>
              </a:lnSpc>
              <a:buFont typeface="Arial"/>
              <a:buChar char="•"/>
            </a:pPr>
            <a:r>
              <a:rPr lang="en-US" sz="24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Measure improvement suggestion effectiveness through follow-up assessments</a:t>
            </a:r>
          </a:p>
          <a:p>
            <a:pPr algn="just">
              <a:lnSpc>
                <a:spcPts val="4449"/>
              </a:lnSpc>
            </a:pPr>
            <a:endParaRPr lang="en-US" sz="24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9544921"/>
            <a:ext cx="4529856" cy="742079"/>
          </a:xfrm>
          <a:custGeom>
            <a:avLst/>
            <a:gdLst/>
            <a:ahLst/>
            <a:cxnLst/>
            <a:rect l="l" t="t" r="r" b="b"/>
            <a:pathLst>
              <a:path w="4529856" h="742079">
                <a:moveTo>
                  <a:pt x="0" y="0"/>
                </a:moveTo>
                <a:lnTo>
                  <a:pt x="4529856" y="0"/>
                </a:lnTo>
                <a:lnTo>
                  <a:pt x="4529856" y="742079"/>
                </a:lnTo>
                <a:lnTo>
                  <a:pt x="0" y="74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64" b="-926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948145" y="9806813"/>
            <a:ext cx="160074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62432" y="9854438"/>
            <a:ext cx="8377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49739" y="9806813"/>
            <a:ext cx="303224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85522" y="9854438"/>
            <a:ext cx="8377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69295" y="9806813"/>
            <a:ext cx="2772904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186469" y="0"/>
            <a:ext cx="8101531" cy="426975"/>
            <a:chOff x="0" y="0"/>
            <a:chExt cx="10802042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86144" y="4150"/>
              <a:ext cx="980910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201598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25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61034" y="513594"/>
            <a:ext cx="2080000" cy="2074800"/>
          </a:xfrm>
          <a:custGeom>
            <a:avLst/>
            <a:gdLst/>
            <a:ahLst/>
            <a:cxnLst/>
            <a:rect l="l" t="t" r="r" b="b"/>
            <a:pathLst>
              <a:path w="2080000" h="2074800">
                <a:moveTo>
                  <a:pt x="0" y="0"/>
                </a:moveTo>
                <a:lnTo>
                  <a:pt x="2080000" y="0"/>
                </a:lnTo>
                <a:lnTo>
                  <a:pt x="2080000" y="2074800"/>
                </a:lnTo>
                <a:lnTo>
                  <a:pt x="0" y="207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62148" y="837238"/>
            <a:ext cx="1077772" cy="1427512"/>
          </a:xfrm>
          <a:custGeom>
            <a:avLst/>
            <a:gdLst/>
            <a:ahLst/>
            <a:cxnLst/>
            <a:rect l="l" t="t" r="r" b="b"/>
            <a:pathLst>
              <a:path w="1077772" h="1427512">
                <a:moveTo>
                  <a:pt x="0" y="0"/>
                </a:moveTo>
                <a:lnTo>
                  <a:pt x="1077772" y="0"/>
                </a:lnTo>
                <a:lnTo>
                  <a:pt x="1077772" y="1427512"/>
                </a:lnTo>
                <a:lnTo>
                  <a:pt x="0" y="1427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51026" y="1704910"/>
            <a:ext cx="13043326" cy="4766777"/>
            <a:chOff x="0" y="0"/>
            <a:chExt cx="2690778" cy="983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90778" cy="983364"/>
            </a:xfrm>
            <a:custGeom>
              <a:avLst/>
              <a:gdLst/>
              <a:ahLst/>
              <a:cxnLst/>
              <a:rect l="l" t="t" r="r" b="b"/>
              <a:pathLst>
                <a:path w="2690778" h="983364">
                  <a:moveTo>
                    <a:pt x="0" y="0"/>
                  </a:moveTo>
                  <a:lnTo>
                    <a:pt x="2690778" y="0"/>
                  </a:lnTo>
                  <a:lnTo>
                    <a:pt x="2690778" y="983364"/>
                  </a:lnTo>
                  <a:lnTo>
                    <a:pt x="0" y="983364"/>
                  </a:lnTo>
                  <a:close/>
                </a:path>
              </a:pathLst>
            </a:custGeom>
            <a:blipFill>
              <a:blip r:embed="rId6"/>
              <a:stretch>
                <a:fillRect t="-450" b="-45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0" y="9544921"/>
            <a:ext cx="4529856" cy="742079"/>
          </a:xfrm>
          <a:custGeom>
            <a:avLst/>
            <a:gdLst/>
            <a:ahLst/>
            <a:cxnLst/>
            <a:rect l="l" t="t" r="r" b="b"/>
            <a:pathLst>
              <a:path w="4529856" h="742079">
                <a:moveTo>
                  <a:pt x="0" y="0"/>
                </a:moveTo>
                <a:lnTo>
                  <a:pt x="4529856" y="0"/>
                </a:lnTo>
                <a:lnTo>
                  <a:pt x="4529856" y="742079"/>
                </a:lnTo>
                <a:lnTo>
                  <a:pt x="0" y="7420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64" b="-926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30207"/>
            <a:ext cx="2553684" cy="82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3"/>
              </a:lnSpc>
            </a:pPr>
            <a:r>
              <a:rPr lang="en-US" sz="5385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System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97823" y="730207"/>
            <a:ext cx="3394106" cy="82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3"/>
              </a:lnSpc>
            </a:pPr>
            <a:r>
              <a:rPr lang="en-US" sz="5385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Overview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4227" y="6643137"/>
            <a:ext cx="3383863" cy="61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0"/>
              </a:lnSpc>
            </a:pPr>
            <a:r>
              <a:rPr lang="en-US" sz="4017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Real-world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69722" y="6643413"/>
            <a:ext cx="4380121" cy="61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0"/>
              </a:lnSpc>
            </a:pPr>
            <a:r>
              <a:rPr lang="en-US" sz="4017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Usage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1497" y="7366367"/>
            <a:ext cx="16230600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Pre-O/L: Predictive guidance based on academic patterns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Post-O/L: Adaptive recommendations based on actual results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Continuous: Improvement tracking and resource suggestions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186469" y="0"/>
            <a:ext cx="8101531" cy="426975"/>
            <a:chOff x="0" y="0"/>
            <a:chExt cx="10802042" cy="56930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86144" y="4150"/>
              <a:ext cx="980910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Intelligent Stream Guidance System for O/L Students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201598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10596" y="9831577"/>
            <a:ext cx="159033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IT2289700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11132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94620" y="9831577"/>
            <a:ext cx="3012527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Bandara R M M KT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07408" y="9879202"/>
            <a:ext cx="83228" cy="3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|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90636" y="9831577"/>
            <a:ext cx="2754871" cy="42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48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26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49271" y="194490"/>
            <a:ext cx="3208634" cy="32086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4347" r="-434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5284586"/>
            <a:ext cx="16601868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>
                <a:solidFill>
                  <a:srgbClr val="0C097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Cutting-Edge AI-Driven University Course Prediction System for Sri Lankan A-Level Students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9575925"/>
            <a:ext cx="3662034" cy="711075"/>
          </a:xfrm>
          <a:custGeom>
            <a:avLst/>
            <a:gdLst/>
            <a:ahLst/>
            <a:cxnLst/>
            <a:rect l="l" t="t" r="r" b="b"/>
            <a:pathLst>
              <a:path w="3662034" h="711075">
                <a:moveTo>
                  <a:pt x="0" y="0"/>
                </a:moveTo>
                <a:lnTo>
                  <a:pt x="3662034" y="0"/>
                </a:lnTo>
                <a:lnTo>
                  <a:pt x="3662034" y="711075"/>
                </a:lnTo>
                <a:lnTo>
                  <a:pt x="0" y="711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101643"/>
            <a:ext cx="1294422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BSc (Hons) in Information Technology Specialising in Information Technology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60634" y="9762052"/>
            <a:ext cx="7728055" cy="465075"/>
            <a:chOff x="0" y="0"/>
            <a:chExt cx="10304073" cy="620100"/>
          </a:xfrm>
        </p:grpSpPr>
        <p:sp>
          <p:nvSpPr>
            <p:cNvPr id="8" name="TextBox 8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IT22079572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Azaam M A 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9861481" flipH="1" flipV="1">
            <a:off x="891252" y="-3472756"/>
            <a:ext cx="7663691" cy="7663691"/>
          </a:xfrm>
          <a:custGeom>
            <a:avLst/>
            <a:gdLst/>
            <a:ahLst/>
            <a:cxnLst/>
            <a:rect l="l" t="t" r="r" b="b"/>
            <a:pathLst>
              <a:path w="7663691" h="7663691">
                <a:moveTo>
                  <a:pt x="7663691" y="7663691"/>
                </a:moveTo>
                <a:lnTo>
                  <a:pt x="0" y="7663691"/>
                </a:lnTo>
                <a:lnTo>
                  <a:pt x="0" y="0"/>
                </a:lnTo>
                <a:lnTo>
                  <a:pt x="7663691" y="0"/>
                </a:lnTo>
                <a:lnTo>
                  <a:pt x="7663691" y="7663691"/>
                </a:lnTo>
                <a:close/>
              </a:path>
            </a:pathLst>
          </a:custGeom>
          <a:blipFill>
            <a:blip r:embed="rId4">
              <a:alphaModFix amt="61000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6402893">
            <a:off x="1137448" y="-3392518"/>
            <a:ext cx="6879475" cy="68794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2035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008538" y="1752654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360392" y="1752654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08538" y="204277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60392" y="204277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008538" y="233288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60392" y="233288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39473" b="-941815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27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75925"/>
            <a:ext cx="3662034" cy="711075"/>
          </a:xfrm>
          <a:custGeom>
            <a:avLst/>
            <a:gdLst/>
            <a:ahLst/>
            <a:cxnLst/>
            <a:rect l="l" t="t" r="r" b="b"/>
            <a:pathLst>
              <a:path w="3662034" h="711075">
                <a:moveTo>
                  <a:pt x="0" y="0"/>
                </a:moveTo>
                <a:lnTo>
                  <a:pt x="3662034" y="0"/>
                </a:lnTo>
                <a:lnTo>
                  <a:pt x="3662034" y="711075"/>
                </a:lnTo>
                <a:lnTo>
                  <a:pt x="0" y="71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09650" y="2542247"/>
            <a:ext cx="13770635" cy="279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Problem: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Manual UGC admissions cause delays, errors, inequities.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Gap: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No AI system for Z-score forecasting, guidance, or aptitude prep.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Solution: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ARIMA/Prophet cutoffs, BERT aptitude quizzes, weighted recommendations, career quiz, scalable fair platform.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</p:txBody>
      </p:sp>
      <p:sp>
        <p:nvSpPr>
          <p:cNvPr id="4" name="Freeform 4"/>
          <p:cNvSpPr/>
          <p:nvPr/>
        </p:nvSpPr>
        <p:spPr>
          <a:xfrm rot="-938518" flipH="1" flipV="1">
            <a:off x="14563443" y="823379"/>
            <a:ext cx="5391714" cy="5391714"/>
          </a:xfrm>
          <a:custGeom>
            <a:avLst/>
            <a:gdLst/>
            <a:ahLst/>
            <a:cxnLst/>
            <a:rect l="l" t="t" r="r" b="b"/>
            <a:pathLst>
              <a:path w="5391714" h="5391714">
                <a:moveTo>
                  <a:pt x="5391714" y="5391715"/>
                </a:moveTo>
                <a:lnTo>
                  <a:pt x="0" y="5391715"/>
                </a:lnTo>
                <a:lnTo>
                  <a:pt x="0" y="0"/>
                </a:lnTo>
                <a:lnTo>
                  <a:pt x="5391714" y="0"/>
                </a:lnTo>
                <a:lnTo>
                  <a:pt x="5391714" y="5391715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4397106">
            <a:off x="14941961" y="1318655"/>
            <a:ext cx="4839987" cy="483998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2035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37093" y="1028700"/>
            <a:ext cx="5434811" cy="543481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541020" y="537210"/>
              <a:ext cx="5255260" cy="5255260"/>
            </a:xfrm>
            <a:custGeom>
              <a:avLst/>
              <a:gdLst/>
              <a:ahLst/>
              <a:cxnLst/>
              <a:rect l="l" t="t" r="r" b="b"/>
              <a:pathLst>
                <a:path w="5255260" h="5255260">
                  <a:moveTo>
                    <a:pt x="2627630" y="0"/>
                  </a:moveTo>
                  <a:cubicBezTo>
                    <a:pt x="1176430" y="0"/>
                    <a:pt x="0" y="1176430"/>
                    <a:pt x="0" y="2627630"/>
                  </a:cubicBezTo>
                  <a:cubicBezTo>
                    <a:pt x="0" y="4078830"/>
                    <a:pt x="1176430" y="5255260"/>
                    <a:pt x="2627630" y="5255260"/>
                  </a:cubicBezTo>
                  <a:cubicBezTo>
                    <a:pt x="4078830" y="5255260"/>
                    <a:pt x="5255260" y="4078830"/>
                    <a:pt x="5255260" y="2627630"/>
                  </a:cubicBezTo>
                  <a:cubicBezTo>
                    <a:pt x="5255260" y="1176430"/>
                    <a:pt x="4078830" y="0"/>
                    <a:pt x="2627630" y="0"/>
                  </a:cubicBezTo>
                  <a:close/>
                </a:path>
              </a:pathLst>
            </a:custGeom>
            <a:blipFill>
              <a:blip r:embed="rId4"/>
              <a:stretch>
                <a:fillRect l="-39473" r="-3947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160634" y="9762052"/>
            <a:ext cx="7728055" cy="465075"/>
            <a:chOff x="0" y="0"/>
            <a:chExt cx="10304073" cy="6201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IT22079572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Azaam M A 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6179527"/>
            <a:ext cx="15413882" cy="319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EDM/AI: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Predict admissions but ignore Z-scores &amp; quotas.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Statistical: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Improve fairness, no real-time forecasting/personalization.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Early Systems: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Eligibility checks only, no aptitude/fairness modules.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Gap: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No unified system with forecasting, NLP (BERT), weighted scoring, fairness audits for A/L students.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82341" y="785548"/>
            <a:ext cx="4353301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Gap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4679" y="5588977"/>
            <a:ext cx="882551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Knowledge Gap / Problem Definition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5629" y="1999322"/>
            <a:ext cx="742655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Proven Gap / Creative Solution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5629" y="785548"/>
            <a:ext cx="3420404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Proven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578287" y="0"/>
            <a:ext cx="13709713" cy="426975"/>
            <a:chOff x="0" y="0"/>
            <a:chExt cx="18279618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60744" y="4150"/>
              <a:ext cx="1731208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679174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28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75925"/>
            <a:ext cx="3662034" cy="711075"/>
          </a:xfrm>
          <a:custGeom>
            <a:avLst/>
            <a:gdLst/>
            <a:ahLst/>
            <a:cxnLst/>
            <a:rect l="l" t="t" r="r" b="b"/>
            <a:pathLst>
              <a:path w="3662034" h="711075">
                <a:moveTo>
                  <a:pt x="0" y="0"/>
                </a:moveTo>
                <a:lnTo>
                  <a:pt x="3662034" y="0"/>
                </a:lnTo>
                <a:lnTo>
                  <a:pt x="3662034" y="711075"/>
                </a:lnTo>
                <a:lnTo>
                  <a:pt x="0" y="71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60634" y="9762052"/>
            <a:ext cx="7728055" cy="465075"/>
            <a:chOff x="0" y="0"/>
            <a:chExt cx="10304073" cy="620100"/>
          </a:xfrm>
        </p:grpSpPr>
        <p:sp>
          <p:nvSpPr>
            <p:cNvPr id="4" name="TextBox 4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IT22079572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Azaam M A 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5629" y="2883642"/>
            <a:ext cx="16230600" cy="279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AI/ML 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ARIMA/Prophet for Z-score based forecasts, weighted scoring for course ranking.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LLMs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: BERT for aptitude quizzes, OpenAI GPT for pathway explanations.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Educational Technology: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Next.js UI with Tailwind CSS/Chart.js, FastAPI backend for accessibility.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Database Systems: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PostgreSQL for data storage, ChromaDB for similarity search.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5629" y="6868795"/>
            <a:ext cx="9601364" cy="239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LLMs: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Grok 2 (reasoning), BERT.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Vector Databases: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Chroma (indexing), Pinecone 4.0 (real-time).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Web Stack: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Next.js , Tailwind CSS (design), FastAPI (async).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5629" y="785548"/>
            <a:ext cx="10173264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29587" y="785548"/>
            <a:ext cx="5577487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5629" y="6135458"/>
            <a:ext cx="858135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Latest Technology in Each Domain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5629" y="2121642"/>
            <a:ext cx="742655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Domains of Knowledge Applied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578287" y="0"/>
            <a:ext cx="13709713" cy="426975"/>
            <a:chOff x="0" y="0"/>
            <a:chExt cx="18279618" cy="5693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60744" y="4150"/>
              <a:ext cx="1731208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679174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293101" y="9840975"/>
            <a:ext cx="1622127" cy="426975"/>
            <a:chOff x="0" y="0"/>
            <a:chExt cx="2162836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29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75925"/>
            <a:ext cx="3662034" cy="711075"/>
          </a:xfrm>
          <a:custGeom>
            <a:avLst/>
            <a:gdLst/>
            <a:ahLst/>
            <a:cxnLst/>
            <a:rect l="l" t="t" r="r" b="b"/>
            <a:pathLst>
              <a:path w="3662034" h="711075">
                <a:moveTo>
                  <a:pt x="0" y="0"/>
                </a:moveTo>
                <a:lnTo>
                  <a:pt x="3662034" y="0"/>
                </a:lnTo>
                <a:lnTo>
                  <a:pt x="3662034" y="711075"/>
                </a:lnTo>
                <a:lnTo>
                  <a:pt x="0" y="71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60634" y="9762052"/>
            <a:ext cx="7728055" cy="465075"/>
            <a:chOff x="0" y="0"/>
            <a:chExt cx="10304073" cy="620100"/>
          </a:xfrm>
        </p:grpSpPr>
        <p:sp>
          <p:nvSpPr>
            <p:cNvPr id="4" name="TextBox 4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IT22079572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Azaam M A 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735167"/>
            <a:ext cx="16230600" cy="279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Usability: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Achieve a System Usability Scale score of ≥ 90.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Pathway Quality: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Attain an expert rubric rating of clarity ≥ 4.5/5.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Z-Score Prediction Accuracy: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Maintain a Mean Absolute Error (MAE) ≤ 0.05 for time series models.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Outcome: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Realize a ≥ 45% increase in successful UGC program enrollment among system users.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064124"/>
            <a:ext cx="688880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F08419"/>
                </a:solidFill>
                <a:latin typeface="Code Pro Bold"/>
                <a:ea typeface="Code Pro Bold"/>
                <a:cs typeface="Code Pro Bold"/>
                <a:sym typeface="Code Pro Bold"/>
              </a:rPr>
              <a:t>Data Availability &amp; Ethical Clearance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702299"/>
            <a:ext cx="16230600" cy="279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Data Sources: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UGC records, past Z-scores, aptitude papers, lecturer models, and student feedback.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Sample Size: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1,000+ University learners across districts for robust training/validation.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Ethical Standards: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 No personal data stored; anonymization + encryption in PostgreSQL/ChromaDB.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ode Pro"/>
              <a:ea typeface="Code Pro"/>
              <a:cs typeface="Code Pro"/>
              <a:sym typeface="Code Pro"/>
            </a:endParaRPr>
          </a:p>
          <a:p>
            <a:pPr marL="496571" lvl="1" indent="-248285" algn="l">
              <a:lnSpc>
                <a:spcPts val="3220"/>
              </a:lnSpc>
              <a:spcBef>
                <a:spcPct val="0"/>
              </a:spcBef>
              <a:buFont typeface="Arial"/>
              <a:buChar char="•"/>
            </a:pPr>
            <a:r>
              <a:rPr lang="en-US" sz="2300" b="1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rPr>
              <a:t>Compliance: </a:t>
            </a:r>
            <a:r>
              <a:rPr lang="en-US" sz="23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Transparent policies ensuring fairness and trust for underserved groups.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5629" y="785548"/>
            <a:ext cx="10173264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29587" y="785548"/>
            <a:ext cx="5577487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103517"/>
            <a:ext cx="742655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Evaluation / Success Metrics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578287" y="0"/>
            <a:ext cx="13709713" cy="426975"/>
            <a:chOff x="0" y="0"/>
            <a:chExt cx="18279618" cy="5693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60744" y="4150"/>
              <a:ext cx="1731208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679174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30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75925"/>
            <a:ext cx="3662034" cy="711075"/>
          </a:xfrm>
          <a:custGeom>
            <a:avLst/>
            <a:gdLst/>
            <a:ahLst/>
            <a:cxnLst/>
            <a:rect l="l" t="t" r="r" b="b"/>
            <a:pathLst>
              <a:path w="3662034" h="711075">
                <a:moveTo>
                  <a:pt x="0" y="0"/>
                </a:moveTo>
                <a:lnTo>
                  <a:pt x="3662034" y="0"/>
                </a:lnTo>
                <a:lnTo>
                  <a:pt x="3662034" y="711075"/>
                </a:lnTo>
                <a:lnTo>
                  <a:pt x="0" y="71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49874" y="1204039"/>
            <a:ext cx="13129214" cy="6072262"/>
          </a:xfrm>
          <a:custGeom>
            <a:avLst/>
            <a:gdLst/>
            <a:ahLst/>
            <a:cxnLst/>
            <a:rect l="l" t="t" r="r" b="b"/>
            <a:pathLst>
              <a:path w="13129214" h="6072262">
                <a:moveTo>
                  <a:pt x="0" y="0"/>
                </a:moveTo>
                <a:lnTo>
                  <a:pt x="13129214" y="0"/>
                </a:lnTo>
                <a:lnTo>
                  <a:pt x="13129214" y="6072262"/>
                </a:lnTo>
                <a:lnTo>
                  <a:pt x="0" y="6072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160634" y="9762052"/>
            <a:ext cx="7728055" cy="465075"/>
            <a:chOff x="0" y="0"/>
            <a:chExt cx="10304073" cy="620100"/>
          </a:xfrm>
        </p:grpSpPr>
        <p:sp>
          <p:nvSpPr>
            <p:cNvPr id="5" name="TextBox 5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IT22079572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Azaam M A 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67557" y="7643476"/>
            <a:ext cx="16329139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AI system forecasts Z-scores, ranks courses, and provides BERT-based aptitude quizzes with a career survey.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Impact: Rural and underserved students get real-time, fair, and transparent guidance for informed higher education choices.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0154" y="418171"/>
            <a:ext cx="3587421" cy="116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System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89743" y="418171"/>
            <a:ext cx="4768048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9"/>
              </a:lnSpc>
            </a:pPr>
            <a:r>
              <a:rPr lang="en-US" sz="7566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Overview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119601"/>
            <a:ext cx="45979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Real-World Use</a:t>
            </a:r>
          </a:p>
        </p:txBody>
      </p:sp>
      <p:sp>
        <p:nvSpPr>
          <p:cNvPr id="14" name="Freeform 14"/>
          <p:cNvSpPr/>
          <p:nvPr/>
        </p:nvSpPr>
        <p:spPr>
          <a:xfrm>
            <a:off x="840154" y="7709299"/>
            <a:ext cx="407415" cy="407415"/>
          </a:xfrm>
          <a:custGeom>
            <a:avLst/>
            <a:gdLst/>
            <a:ahLst/>
            <a:cxnLst/>
            <a:rect l="l" t="t" r="r" b="b"/>
            <a:pathLst>
              <a:path w="407415" h="407415">
                <a:moveTo>
                  <a:pt x="0" y="0"/>
                </a:moveTo>
                <a:lnTo>
                  <a:pt x="407414" y="0"/>
                </a:lnTo>
                <a:lnTo>
                  <a:pt x="407414" y="407415"/>
                </a:lnTo>
                <a:lnTo>
                  <a:pt x="0" y="407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0154" y="8535651"/>
            <a:ext cx="407415" cy="407415"/>
          </a:xfrm>
          <a:custGeom>
            <a:avLst/>
            <a:gdLst/>
            <a:ahLst/>
            <a:cxnLst/>
            <a:rect l="l" t="t" r="r" b="b"/>
            <a:pathLst>
              <a:path w="407415" h="407415">
                <a:moveTo>
                  <a:pt x="0" y="0"/>
                </a:moveTo>
                <a:lnTo>
                  <a:pt x="407414" y="0"/>
                </a:lnTo>
                <a:lnTo>
                  <a:pt x="407414" y="407414"/>
                </a:lnTo>
                <a:lnTo>
                  <a:pt x="0" y="40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578287" y="0"/>
            <a:ext cx="13709713" cy="426975"/>
            <a:chOff x="0" y="0"/>
            <a:chExt cx="18279618" cy="5693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0744" y="4150"/>
              <a:ext cx="1731208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Cutting-Edge AI-Driven University Course Prediction System for Sri Lankan A-Level Students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679174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31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73822" y="-3158164"/>
            <a:ext cx="4791645" cy="7329475"/>
          </a:xfrm>
          <a:custGeom>
            <a:avLst/>
            <a:gdLst/>
            <a:ahLst/>
            <a:cxnLst/>
            <a:rect l="l" t="t" r="r" b="b"/>
            <a:pathLst>
              <a:path w="4791645" h="7329475">
                <a:moveTo>
                  <a:pt x="0" y="0"/>
                </a:moveTo>
                <a:lnTo>
                  <a:pt x="4791645" y="0"/>
                </a:lnTo>
                <a:lnTo>
                  <a:pt x="4791645" y="7329476"/>
                </a:lnTo>
                <a:lnTo>
                  <a:pt x="0" y="73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69644" y="506574"/>
            <a:ext cx="2080000" cy="2074800"/>
          </a:xfrm>
          <a:custGeom>
            <a:avLst/>
            <a:gdLst/>
            <a:ahLst/>
            <a:cxnLst/>
            <a:rect l="l" t="t" r="r" b="b"/>
            <a:pathLst>
              <a:path w="2080000" h="2074800">
                <a:moveTo>
                  <a:pt x="0" y="0"/>
                </a:moveTo>
                <a:lnTo>
                  <a:pt x="2080001" y="0"/>
                </a:lnTo>
                <a:lnTo>
                  <a:pt x="2080001" y="2074800"/>
                </a:lnTo>
                <a:lnTo>
                  <a:pt x="0" y="207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21700" y="102870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73554" y="102870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1700" y="131881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73554" y="131881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21700" y="1608933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73554" y="1608933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70759" y="830218"/>
            <a:ext cx="1077772" cy="1427512"/>
          </a:xfrm>
          <a:custGeom>
            <a:avLst/>
            <a:gdLst/>
            <a:ahLst/>
            <a:cxnLst/>
            <a:rect l="l" t="t" r="r" b="b"/>
            <a:pathLst>
              <a:path w="1077772" h="1427512">
                <a:moveTo>
                  <a:pt x="0" y="0"/>
                </a:moveTo>
                <a:lnTo>
                  <a:pt x="1077771" y="0"/>
                </a:lnTo>
                <a:lnTo>
                  <a:pt x="1077771" y="1427512"/>
                </a:lnTo>
                <a:lnTo>
                  <a:pt x="0" y="1427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27311" y="4592374"/>
            <a:ext cx="5131989" cy="4918399"/>
          </a:xfrm>
          <a:custGeom>
            <a:avLst/>
            <a:gdLst/>
            <a:ahLst/>
            <a:cxnLst/>
            <a:rect l="l" t="t" r="r" b="b"/>
            <a:pathLst>
              <a:path w="5131989" h="4918399">
                <a:moveTo>
                  <a:pt x="0" y="0"/>
                </a:moveTo>
                <a:lnTo>
                  <a:pt x="5131989" y="0"/>
                </a:lnTo>
                <a:lnTo>
                  <a:pt x="5131989" y="4918399"/>
                </a:lnTo>
                <a:lnTo>
                  <a:pt x="0" y="4918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366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981832"/>
            <a:ext cx="404336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Investment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3398" y="2581907"/>
            <a:ext cx="10305081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Labor: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Software engineers, AI/ML specialists, data engineers, UI/UX designers, domain experts.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Infrastructure: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Azure cloud for scalable APIs/DB/ML training, data warehouse for analytics, NLP/LLM API licensing.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652358"/>
            <a:ext cx="460416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Cost Recovery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252433"/>
            <a:ext cx="10136331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Freemium: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Core guidance free; paid premium add-ons.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Institutional Licensing: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Subscription for schools, universities, ministries.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B2C SaaS: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Monthly/annual plans for students and parents.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730207"/>
            <a:ext cx="7214328" cy="82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3"/>
              </a:lnSpc>
            </a:pPr>
            <a:r>
              <a:rPr lang="en-US" sz="5385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Commercialization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32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3810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45" t="-2783" b="-2783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2608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6355" y="-3432160"/>
            <a:ext cx="4791645" cy="7329475"/>
          </a:xfrm>
          <a:custGeom>
            <a:avLst/>
            <a:gdLst/>
            <a:ahLst/>
            <a:cxnLst/>
            <a:rect l="l" t="t" r="r" b="b"/>
            <a:pathLst>
              <a:path w="4791645" h="7329475">
                <a:moveTo>
                  <a:pt x="0" y="0"/>
                </a:moveTo>
                <a:lnTo>
                  <a:pt x="4791645" y="0"/>
                </a:lnTo>
                <a:lnTo>
                  <a:pt x="4791645" y="7329476"/>
                </a:lnTo>
                <a:lnTo>
                  <a:pt x="0" y="73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64894" y="571533"/>
            <a:ext cx="2080000" cy="2074800"/>
          </a:xfrm>
          <a:custGeom>
            <a:avLst/>
            <a:gdLst/>
            <a:ahLst/>
            <a:cxnLst/>
            <a:rect l="l" t="t" r="r" b="b"/>
            <a:pathLst>
              <a:path w="2080000" h="2074800">
                <a:moveTo>
                  <a:pt x="0" y="0"/>
                </a:moveTo>
                <a:lnTo>
                  <a:pt x="2080001" y="0"/>
                </a:lnTo>
                <a:lnTo>
                  <a:pt x="2080001" y="2074800"/>
                </a:lnTo>
                <a:lnTo>
                  <a:pt x="0" y="207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78977" y="102870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30830" y="102870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78977" y="131881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0830" y="131881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78977" y="1608933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30830" y="1608933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66009" y="895177"/>
            <a:ext cx="1077772" cy="1427512"/>
          </a:xfrm>
          <a:custGeom>
            <a:avLst/>
            <a:gdLst/>
            <a:ahLst/>
            <a:cxnLst/>
            <a:rect l="l" t="t" r="r" b="b"/>
            <a:pathLst>
              <a:path w="1077772" h="1427512">
                <a:moveTo>
                  <a:pt x="0" y="0"/>
                </a:moveTo>
                <a:lnTo>
                  <a:pt x="1077771" y="0"/>
                </a:lnTo>
                <a:lnTo>
                  <a:pt x="1077771" y="1427512"/>
                </a:lnTo>
                <a:lnTo>
                  <a:pt x="0" y="1427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43416" y="5143500"/>
            <a:ext cx="4515884" cy="4327936"/>
          </a:xfrm>
          <a:custGeom>
            <a:avLst/>
            <a:gdLst/>
            <a:ahLst/>
            <a:cxnLst/>
            <a:rect l="l" t="t" r="r" b="b"/>
            <a:pathLst>
              <a:path w="4515884" h="4327936">
                <a:moveTo>
                  <a:pt x="0" y="0"/>
                </a:moveTo>
                <a:lnTo>
                  <a:pt x="4515884" y="0"/>
                </a:lnTo>
                <a:lnTo>
                  <a:pt x="4515884" y="4327936"/>
                </a:lnTo>
                <a:lnTo>
                  <a:pt x="0" y="43279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366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728791"/>
            <a:ext cx="811530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Target Market &amp; Customer Profile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214566"/>
            <a:ext cx="11550018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just">
              <a:lnSpc>
                <a:spcPts val="2940"/>
              </a:lnSpc>
              <a:buFont typeface="Arial"/>
              <a:buChar char="•"/>
            </a:pPr>
            <a:r>
              <a:rPr lang="en-US" sz="21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Primary: 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Sri Lankan A/L + university students.</a:t>
            </a:r>
          </a:p>
          <a:p>
            <a:pPr algn="just">
              <a:lnSpc>
                <a:spcPts val="2940"/>
              </a:lnSpc>
            </a:pPr>
            <a:endParaRPr lang="en-US" sz="2100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53390" lvl="1" indent="-226695" algn="just">
              <a:lnSpc>
                <a:spcPts val="2940"/>
              </a:lnSpc>
              <a:buFont typeface="Arial"/>
              <a:buChar char="•"/>
            </a:pPr>
            <a:r>
              <a:rPr lang="en-US" sz="21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Secondary: 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Non-traditional learners.</a:t>
            </a:r>
          </a:p>
          <a:p>
            <a:pPr algn="just">
              <a:lnSpc>
                <a:spcPts val="2940"/>
              </a:lnSpc>
            </a:pPr>
            <a:endParaRPr lang="en-US" sz="2100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53390" lvl="1" indent="-226695" algn="just">
              <a:lnSpc>
                <a:spcPts val="2940"/>
              </a:lnSpc>
              <a:buFont typeface="Arial"/>
              <a:buChar char="•"/>
            </a:pPr>
            <a:r>
              <a:rPr lang="en-US" sz="21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Users/Customers: </a:t>
            </a:r>
            <a:r>
              <a:rPr lang="en-US" sz="21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Students, parents, institutions, career centers, government.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393034"/>
            <a:ext cx="460416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Value Proposition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888334"/>
            <a:ext cx="10678174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Students: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Personalized, data-driven guidance; aptitude + soft skill enhancement.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Parents: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Clarity on ROI and career alignment.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Institutions: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 Scalable platform, reduced counselor workload.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Government: </a:t>
            </a: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Minimized skill gaps, future-ready workforce.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7307468"/>
            <a:ext cx="899695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Value Proposition / Technical Edge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0462" y="7983743"/>
            <a:ext cx="1013633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Proprietary ML models for A/L &amp; university prediction + ROI analysis.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BERT-based NLP for aptitude + soft skill evaluation.</a:t>
            </a: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Adaptive quizzes, personalized roadmaps, fairness-aware algorithms.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30207"/>
            <a:ext cx="6955991" cy="82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3"/>
              </a:lnSpc>
            </a:pPr>
            <a:r>
              <a:rPr lang="en-US" sz="5385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Commercialization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33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145" t="-2783" b="-2783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2227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84851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36704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84851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36704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84851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36704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5" t="-2783" b="-2783"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098609" y="411229"/>
            <a:ext cx="16090781" cy="905106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2227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-166393"/>
            <a:ext cx="18612669" cy="10657885"/>
            <a:chOff x="0" y="0"/>
            <a:chExt cx="1591800" cy="9114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1800" cy="911488"/>
            </a:xfrm>
            <a:custGeom>
              <a:avLst/>
              <a:gdLst/>
              <a:ahLst/>
              <a:cxnLst/>
              <a:rect l="l" t="t" r="r" b="b"/>
              <a:pathLst>
                <a:path w="1591800" h="911488">
                  <a:moveTo>
                    <a:pt x="14142" y="0"/>
                  </a:moveTo>
                  <a:lnTo>
                    <a:pt x="1577658" y="0"/>
                  </a:lnTo>
                  <a:cubicBezTo>
                    <a:pt x="1581409" y="0"/>
                    <a:pt x="1585006" y="1490"/>
                    <a:pt x="1587658" y="4142"/>
                  </a:cubicBezTo>
                  <a:cubicBezTo>
                    <a:pt x="1590310" y="6794"/>
                    <a:pt x="1591800" y="10392"/>
                    <a:pt x="1591800" y="14142"/>
                  </a:cubicBezTo>
                  <a:lnTo>
                    <a:pt x="1591800" y="897346"/>
                  </a:lnTo>
                  <a:cubicBezTo>
                    <a:pt x="1591800" y="901096"/>
                    <a:pt x="1590310" y="904694"/>
                    <a:pt x="1587658" y="907346"/>
                  </a:cubicBezTo>
                  <a:cubicBezTo>
                    <a:pt x="1585006" y="909998"/>
                    <a:pt x="1581409" y="911488"/>
                    <a:pt x="1577658" y="911488"/>
                  </a:cubicBezTo>
                  <a:lnTo>
                    <a:pt x="14142" y="911488"/>
                  </a:lnTo>
                  <a:cubicBezTo>
                    <a:pt x="6332" y="911488"/>
                    <a:pt x="0" y="905156"/>
                    <a:pt x="0" y="897346"/>
                  </a:cubicBezTo>
                  <a:lnTo>
                    <a:pt x="0" y="14142"/>
                  </a:lnTo>
                  <a:cubicBezTo>
                    <a:pt x="0" y="10392"/>
                    <a:pt x="1490" y="6794"/>
                    <a:pt x="4142" y="4142"/>
                  </a:cubicBezTo>
                  <a:cubicBezTo>
                    <a:pt x="6794" y="1490"/>
                    <a:pt x="10392" y="0"/>
                    <a:pt x="14142" y="0"/>
                  </a:cubicBezTo>
                  <a:close/>
                </a:path>
              </a:pathLst>
            </a:custGeom>
            <a:blipFill>
              <a:blip r:embed="rId2">
                <a:alphaModFix amt="42000"/>
              </a:blip>
              <a:stretch>
                <a:fillRect t="-8212" b="-821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322316" y="7785191"/>
            <a:ext cx="670103" cy="949084"/>
            <a:chOff x="0" y="0"/>
            <a:chExt cx="893471" cy="12654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0631" cy="353772"/>
            </a:xfrm>
            <a:custGeom>
              <a:avLst/>
              <a:gdLst/>
              <a:ahLst/>
              <a:cxnLst/>
              <a:rect l="l" t="t" r="r" b="b"/>
              <a:pathLst>
                <a:path w="340631" h="353772">
                  <a:moveTo>
                    <a:pt x="0" y="0"/>
                  </a:moveTo>
                  <a:lnTo>
                    <a:pt x="340631" y="0"/>
                  </a:lnTo>
                  <a:lnTo>
                    <a:pt x="340631" y="353772"/>
                  </a:lnTo>
                  <a:lnTo>
                    <a:pt x="0" y="35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2239473" b="-94181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52839" y="0"/>
              <a:ext cx="340631" cy="353772"/>
            </a:xfrm>
            <a:custGeom>
              <a:avLst/>
              <a:gdLst/>
              <a:ahLst/>
              <a:cxnLst/>
              <a:rect l="l" t="t" r="r" b="b"/>
              <a:pathLst>
                <a:path w="340631" h="353772">
                  <a:moveTo>
                    <a:pt x="0" y="0"/>
                  </a:moveTo>
                  <a:lnTo>
                    <a:pt x="340632" y="0"/>
                  </a:lnTo>
                  <a:lnTo>
                    <a:pt x="340632" y="353772"/>
                  </a:lnTo>
                  <a:lnTo>
                    <a:pt x="0" y="35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2239473" b="-94181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55837"/>
              <a:ext cx="340631" cy="353772"/>
            </a:xfrm>
            <a:custGeom>
              <a:avLst/>
              <a:gdLst/>
              <a:ahLst/>
              <a:cxnLst/>
              <a:rect l="l" t="t" r="r" b="b"/>
              <a:pathLst>
                <a:path w="340631" h="353772">
                  <a:moveTo>
                    <a:pt x="0" y="0"/>
                  </a:moveTo>
                  <a:lnTo>
                    <a:pt x="340631" y="0"/>
                  </a:lnTo>
                  <a:lnTo>
                    <a:pt x="340631" y="353772"/>
                  </a:lnTo>
                  <a:lnTo>
                    <a:pt x="0" y="35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2239473" b="-9418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52839" y="455837"/>
              <a:ext cx="340631" cy="353772"/>
            </a:xfrm>
            <a:custGeom>
              <a:avLst/>
              <a:gdLst/>
              <a:ahLst/>
              <a:cxnLst/>
              <a:rect l="l" t="t" r="r" b="b"/>
              <a:pathLst>
                <a:path w="340631" h="353772">
                  <a:moveTo>
                    <a:pt x="0" y="0"/>
                  </a:moveTo>
                  <a:lnTo>
                    <a:pt x="340632" y="0"/>
                  </a:lnTo>
                  <a:lnTo>
                    <a:pt x="340632" y="353772"/>
                  </a:lnTo>
                  <a:lnTo>
                    <a:pt x="0" y="35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2239473" b="-94181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911674"/>
              <a:ext cx="340631" cy="353772"/>
            </a:xfrm>
            <a:custGeom>
              <a:avLst/>
              <a:gdLst/>
              <a:ahLst/>
              <a:cxnLst/>
              <a:rect l="l" t="t" r="r" b="b"/>
              <a:pathLst>
                <a:path w="340631" h="353772">
                  <a:moveTo>
                    <a:pt x="0" y="0"/>
                  </a:moveTo>
                  <a:lnTo>
                    <a:pt x="340631" y="0"/>
                  </a:lnTo>
                  <a:lnTo>
                    <a:pt x="340631" y="353772"/>
                  </a:lnTo>
                  <a:lnTo>
                    <a:pt x="0" y="35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2239473" b="-94181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52839" y="911674"/>
              <a:ext cx="340631" cy="353772"/>
            </a:xfrm>
            <a:custGeom>
              <a:avLst/>
              <a:gdLst/>
              <a:ahLst/>
              <a:cxnLst/>
              <a:rect l="l" t="t" r="r" b="b"/>
              <a:pathLst>
                <a:path w="340631" h="353772">
                  <a:moveTo>
                    <a:pt x="0" y="0"/>
                  </a:moveTo>
                  <a:lnTo>
                    <a:pt x="340632" y="0"/>
                  </a:lnTo>
                  <a:lnTo>
                    <a:pt x="340632" y="353772"/>
                  </a:lnTo>
                  <a:lnTo>
                    <a:pt x="0" y="353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2239473" b="-94181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685709" y="7117474"/>
            <a:ext cx="8916582" cy="2140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5"/>
              </a:lnSpc>
            </a:pPr>
            <a:r>
              <a:rPr lang="en-US" sz="14054">
                <a:solidFill>
                  <a:srgbClr val="002035"/>
                </a:solidFill>
                <a:latin typeface="Gagalin"/>
                <a:ea typeface="Gagalin"/>
                <a:cs typeface="Gagalin"/>
                <a:sym typeface="Gagalin"/>
              </a:rPr>
              <a:t>Thank You!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34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45" t="-2783" b="-2783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2227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" y="-166393"/>
            <a:ext cx="18612669" cy="10657885"/>
            <a:chOff x="0" y="0"/>
            <a:chExt cx="1591800" cy="9114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1800" cy="911488"/>
            </a:xfrm>
            <a:custGeom>
              <a:avLst/>
              <a:gdLst/>
              <a:ahLst/>
              <a:cxnLst/>
              <a:rect l="l" t="t" r="r" b="b"/>
              <a:pathLst>
                <a:path w="1591800" h="911488">
                  <a:moveTo>
                    <a:pt x="14142" y="0"/>
                  </a:moveTo>
                  <a:lnTo>
                    <a:pt x="1577658" y="0"/>
                  </a:lnTo>
                  <a:cubicBezTo>
                    <a:pt x="1581409" y="0"/>
                    <a:pt x="1585006" y="1490"/>
                    <a:pt x="1587658" y="4142"/>
                  </a:cubicBezTo>
                  <a:cubicBezTo>
                    <a:pt x="1590310" y="6794"/>
                    <a:pt x="1591800" y="10392"/>
                    <a:pt x="1591800" y="14142"/>
                  </a:cubicBezTo>
                  <a:lnTo>
                    <a:pt x="1591800" y="897346"/>
                  </a:lnTo>
                  <a:cubicBezTo>
                    <a:pt x="1591800" y="901096"/>
                    <a:pt x="1590310" y="904694"/>
                    <a:pt x="1587658" y="907346"/>
                  </a:cubicBezTo>
                  <a:cubicBezTo>
                    <a:pt x="1585006" y="909998"/>
                    <a:pt x="1581409" y="911488"/>
                    <a:pt x="1577658" y="911488"/>
                  </a:cubicBezTo>
                  <a:lnTo>
                    <a:pt x="14142" y="911488"/>
                  </a:lnTo>
                  <a:cubicBezTo>
                    <a:pt x="6332" y="911488"/>
                    <a:pt x="0" y="905156"/>
                    <a:pt x="0" y="897346"/>
                  </a:cubicBezTo>
                  <a:lnTo>
                    <a:pt x="0" y="14142"/>
                  </a:lnTo>
                  <a:cubicBezTo>
                    <a:pt x="0" y="10392"/>
                    <a:pt x="1490" y="6794"/>
                    <a:pt x="4142" y="4142"/>
                  </a:cubicBezTo>
                  <a:cubicBezTo>
                    <a:pt x="6794" y="1490"/>
                    <a:pt x="10392" y="0"/>
                    <a:pt x="14142" y="0"/>
                  </a:cubicBezTo>
                  <a:close/>
                </a:path>
              </a:pathLst>
            </a:custGeom>
            <a:blipFill>
              <a:blip r:embed="rId2"/>
              <a:stretch>
                <a:fillRect t="-7339" b="-733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35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45" t="-2783" b="-278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227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84851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36704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84851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36704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84851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36704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45" t="-2783" b="-278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08831" y="1412750"/>
            <a:ext cx="5901444" cy="7461500"/>
          </a:xfrm>
          <a:custGeom>
            <a:avLst/>
            <a:gdLst/>
            <a:ahLst/>
            <a:cxnLst/>
            <a:rect l="l" t="t" r="r" b="b"/>
            <a:pathLst>
              <a:path w="5901444" h="7461500">
                <a:moveTo>
                  <a:pt x="0" y="0"/>
                </a:moveTo>
                <a:lnTo>
                  <a:pt x="5901444" y="0"/>
                </a:lnTo>
                <a:lnTo>
                  <a:pt x="5901444" y="7461500"/>
                </a:lnTo>
                <a:lnTo>
                  <a:pt x="0" y="7461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1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442653"/>
            <a:ext cx="2423012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1712" y="442653"/>
            <a:ext cx="537723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Overall Diagram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227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08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61481" flipH="1" flipV="1">
            <a:off x="891252" y="-3472756"/>
            <a:ext cx="7663691" cy="7663691"/>
          </a:xfrm>
          <a:custGeom>
            <a:avLst/>
            <a:gdLst/>
            <a:ahLst/>
            <a:cxnLst/>
            <a:rect l="l" t="t" r="r" b="b"/>
            <a:pathLst>
              <a:path w="7663691" h="7663691">
                <a:moveTo>
                  <a:pt x="7663691" y="7663691"/>
                </a:moveTo>
                <a:lnTo>
                  <a:pt x="0" y="7663691"/>
                </a:lnTo>
                <a:lnTo>
                  <a:pt x="0" y="0"/>
                </a:lnTo>
                <a:lnTo>
                  <a:pt x="7663691" y="0"/>
                </a:lnTo>
                <a:lnTo>
                  <a:pt x="7663691" y="7663691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6402893">
            <a:off x="1137448" y="-3439738"/>
            <a:ext cx="6879475" cy="68794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2035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2750" y="845290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4604" y="845290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2750" y="8743026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4604" y="8743026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2750" y="903314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4604" y="903314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109751" y="537742"/>
            <a:ext cx="3738675" cy="5144520"/>
            <a:chOff x="0" y="0"/>
            <a:chExt cx="1854200" cy="2551430"/>
          </a:xfrm>
        </p:grpSpPr>
        <p:sp>
          <p:nvSpPr>
            <p:cNvPr id="13" name="Freeform 13"/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5"/>
              <a:stretch>
                <a:fillRect l="-23240" r="-23240" b="-7764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45" t="-2783" b="-2783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5005986"/>
            <a:ext cx="11556822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8"/>
              </a:lnSpc>
            </a:pPr>
            <a:r>
              <a:rPr lang="en-US" sz="3998" b="1">
                <a:solidFill>
                  <a:srgbClr val="0C097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AI-Powered Soft Skill Development System for Career Readiness of Sri Lankan Students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22797" y="9829800"/>
            <a:ext cx="186118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25-26J-336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417529"/>
            <a:ext cx="1155682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8"/>
              </a:lnSpc>
            </a:pPr>
            <a:r>
              <a:rPr lang="en-US" sz="2698">
                <a:solidFill>
                  <a:srgbClr val="002035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BSc (Hons) in Information Technology Specialising in Information Technology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09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48357" y="4566732"/>
            <a:ext cx="3077116" cy="5033384"/>
            <a:chOff x="0" y="0"/>
            <a:chExt cx="856290" cy="1400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6290" cy="1400674"/>
            </a:xfrm>
            <a:custGeom>
              <a:avLst/>
              <a:gdLst/>
              <a:ahLst/>
              <a:cxnLst/>
              <a:rect l="l" t="t" r="r" b="b"/>
              <a:pathLst>
                <a:path w="856290" h="1400674">
                  <a:moveTo>
                    <a:pt x="85543" y="0"/>
                  </a:moveTo>
                  <a:lnTo>
                    <a:pt x="770747" y="0"/>
                  </a:lnTo>
                  <a:cubicBezTo>
                    <a:pt x="793435" y="0"/>
                    <a:pt x="815193" y="9013"/>
                    <a:pt x="831235" y="25055"/>
                  </a:cubicBezTo>
                  <a:cubicBezTo>
                    <a:pt x="847278" y="41097"/>
                    <a:pt x="856290" y="62855"/>
                    <a:pt x="856290" y="85543"/>
                  </a:cubicBezTo>
                  <a:lnTo>
                    <a:pt x="856290" y="1315131"/>
                  </a:lnTo>
                  <a:cubicBezTo>
                    <a:pt x="856290" y="1362375"/>
                    <a:pt x="817991" y="1400674"/>
                    <a:pt x="770747" y="1400674"/>
                  </a:cubicBezTo>
                  <a:lnTo>
                    <a:pt x="85543" y="1400674"/>
                  </a:lnTo>
                  <a:cubicBezTo>
                    <a:pt x="62855" y="1400674"/>
                    <a:pt x="41097" y="1391661"/>
                    <a:pt x="25055" y="1375619"/>
                  </a:cubicBezTo>
                  <a:cubicBezTo>
                    <a:pt x="9013" y="1359577"/>
                    <a:pt x="0" y="1337819"/>
                    <a:pt x="0" y="1315131"/>
                  </a:cubicBezTo>
                  <a:lnTo>
                    <a:pt x="0" y="85543"/>
                  </a:lnTo>
                  <a:cubicBezTo>
                    <a:pt x="0" y="62855"/>
                    <a:pt x="9013" y="41097"/>
                    <a:pt x="25055" y="25055"/>
                  </a:cubicBezTo>
                  <a:cubicBezTo>
                    <a:pt x="41097" y="9013"/>
                    <a:pt x="62855" y="0"/>
                    <a:pt x="85543" y="0"/>
                  </a:cubicBezTo>
                  <a:close/>
                </a:path>
              </a:pathLst>
            </a:custGeom>
            <a:blipFill>
              <a:blip r:embed="rId2"/>
              <a:stretch>
                <a:fillRect l="-72681" r="-7268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7259300" y="102870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611154" y="1028700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259300" y="131881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11154" y="1318817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1608933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611154" y="1608933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442093"/>
            <a:ext cx="219409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Proven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608933"/>
            <a:ext cx="404336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Knowledge Gap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3398" y="2357585"/>
            <a:ext cx="13516238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In Sri Lanka, students moving from O/L → A/L → University → Career excel in exams but struggle with soft skills, such as communication, problem-solving, and critical thinking.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Current assessments rely mostly on teacher observations or self-reports.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64809" y="442093"/>
            <a:ext cx="435330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Gap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728076"/>
            <a:ext cx="882551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Shortcomings of Existing Systems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3398" y="5613901"/>
            <a:ext cx="12560812" cy="31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Existing tools focus on language learning or workplace training – they don’t target  students in academic transitions.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They work in isolation , without Recommendation loops.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Our system integrates AI-driven evaluation, MCQ assessments, personalized recommendations, and progress tracking.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45" t="-2783" b="-278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IT22146960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Areeb Aflah 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618998" y="-22987"/>
            <a:ext cx="6669002" cy="426975"/>
            <a:chOff x="0" y="0"/>
            <a:chExt cx="8892003" cy="56930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91520" y="4150"/>
              <a:ext cx="7886032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291558" y="211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10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66604" y="5980045"/>
            <a:ext cx="3692696" cy="3278255"/>
            <a:chOff x="0" y="0"/>
            <a:chExt cx="1080446" cy="959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0446" cy="959185"/>
            </a:xfrm>
            <a:custGeom>
              <a:avLst/>
              <a:gdLst/>
              <a:ahLst/>
              <a:cxnLst/>
              <a:rect l="l" t="t" r="r" b="b"/>
              <a:pathLst>
                <a:path w="1080446" h="959185">
                  <a:moveTo>
                    <a:pt x="71283" y="0"/>
                  </a:moveTo>
                  <a:lnTo>
                    <a:pt x="1009163" y="0"/>
                  </a:lnTo>
                  <a:cubicBezTo>
                    <a:pt x="1048532" y="0"/>
                    <a:pt x="1080446" y="31914"/>
                    <a:pt x="1080446" y="71283"/>
                  </a:cubicBezTo>
                  <a:lnTo>
                    <a:pt x="1080446" y="887902"/>
                  </a:lnTo>
                  <a:cubicBezTo>
                    <a:pt x="1080446" y="927270"/>
                    <a:pt x="1048532" y="959185"/>
                    <a:pt x="1009163" y="959185"/>
                  </a:cubicBezTo>
                  <a:lnTo>
                    <a:pt x="71283" y="959185"/>
                  </a:lnTo>
                  <a:cubicBezTo>
                    <a:pt x="31914" y="959185"/>
                    <a:pt x="0" y="927270"/>
                    <a:pt x="0" y="887902"/>
                  </a:cubicBezTo>
                  <a:lnTo>
                    <a:pt x="0" y="71283"/>
                  </a:lnTo>
                  <a:cubicBezTo>
                    <a:pt x="0" y="31914"/>
                    <a:pt x="31914" y="0"/>
                    <a:pt x="71283" y="0"/>
                  </a:cubicBezTo>
                  <a:close/>
                </a:path>
              </a:pathLst>
            </a:custGeom>
            <a:blipFill>
              <a:blip r:embed="rId2"/>
              <a:stretch>
                <a:fillRect l="-1405" t="-71294" r="-10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14452" y="442093"/>
            <a:ext cx="668297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97429" y="442093"/>
            <a:ext cx="55774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3398" y="2357585"/>
            <a:ext cx="13780447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Artificial Intelligence (AI/ML):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Speech-to-text, NLP scoring, Adaptive recommendations.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Education Technology 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Personalized learning, assessment frameworks.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Software Engineering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4452" y="1608933"/>
            <a:ext cx="404336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Key Domains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23809"/>
            <a:ext cx="475028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Latest Technologies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3398" y="5576284"/>
            <a:ext cx="11329642" cy="31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ASR: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Whisper.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NLP: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BERT, Sentence Transformers, coherence, and sentiment analysis.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Recommendation: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Rule-based mapping with scope to evolve into Reinforcement Learning</a:t>
            </a: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3219"/>
              </a:lnSpc>
            </a:pPr>
            <a:endParaRPr lang="en-US" sz="2299" b="1">
              <a:solidFill>
                <a:srgbClr val="002035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Frontend/Backend: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Next.js (UI), FastAPI (backend), PostgreSQL (DB)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45" t="-2783" b="-278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459661" y="9821925"/>
            <a:ext cx="7760464" cy="465075"/>
            <a:chOff x="0" y="0"/>
            <a:chExt cx="10347285" cy="6201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IT22146960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Areeb Aflah 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355218" y="16850"/>
              <a:ext cx="199206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18998" y="-22987"/>
            <a:ext cx="6669002" cy="426975"/>
            <a:chOff x="0" y="0"/>
            <a:chExt cx="8892003" cy="56930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91520" y="4150"/>
              <a:ext cx="7886032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91558" y="211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11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3398" y="2357585"/>
            <a:ext cx="16230600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Technical Metrics</a:t>
            </a:r>
          </a:p>
          <a:p>
            <a:pPr marL="993138" lvl="2" indent="-331046" algn="just">
              <a:lnSpc>
                <a:spcPts val="3219"/>
              </a:lnSpc>
              <a:buFont typeface="Arial"/>
              <a:buChar char="⚬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ASR accuracy - measure Word Error Rate.</a:t>
            </a:r>
          </a:p>
          <a:p>
            <a:pPr marL="993138" lvl="2" indent="-331046" algn="just">
              <a:lnSpc>
                <a:spcPts val="3219"/>
              </a:lnSpc>
              <a:buFont typeface="Arial"/>
              <a:buChar char="⚬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NLP scoring - validate against human rubrics.</a:t>
            </a:r>
          </a:p>
          <a:p>
            <a:pPr marL="993138" lvl="2" indent="-331046" algn="just">
              <a:lnSpc>
                <a:spcPts val="3219"/>
              </a:lnSpc>
              <a:buFont typeface="Arial"/>
              <a:buChar char="⚬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System latency - target ≤10 seconds.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b="1">
                <a:solidFill>
                  <a:srgbClr val="002035"/>
                </a:solidFill>
                <a:latin typeface="Garet Bold"/>
                <a:ea typeface="Garet Bold"/>
                <a:cs typeface="Garet Bold"/>
                <a:sym typeface="Garet Bold"/>
              </a:rPr>
              <a:t>User Validation: </a:t>
            </a: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Pilot with 50–100 students to improve accuracy for each soft skill.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608933"/>
            <a:ext cx="45979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Validate Success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564149"/>
            <a:ext cx="475028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Data Availability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249949"/>
            <a:ext cx="12246215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Collect speech directly from volunteer students.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quiz data form relevant teachers and books reliable online sources.</a:t>
            </a:r>
          </a:p>
          <a:p>
            <a:pPr algn="just">
              <a:lnSpc>
                <a:spcPts val="3219"/>
              </a:lnSpc>
            </a:pPr>
            <a:endParaRPr lang="en-US" sz="2299">
              <a:solidFill>
                <a:srgbClr val="002035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2035"/>
                </a:solidFill>
                <a:latin typeface="Garet"/>
                <a:ea typeface="Garet"/>
                <a:cs typeface="Garet"/>
                <a:sym typeface="Garet"/>
              </a:rPr>
              <a:t>All data anonymized, with consent forms and curated open resources for recommendations.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5" t="-2783" b="-278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18998" y="-22987"/>
            <a:ext cx="6669002" cy="426975"/>
            <a:chOff x="0" y="0"/>
            <a:chExt cx="8892003" cy="56930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91520" y="4150"/>
              <a:ext cx="7886032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291558" y="211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14452" y="442093"/>
            <a:ext cx="668297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Specialization-based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97429" y="442093"/>
            <a:ext cx="55774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Knowledge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566604" y="5980045"/>
            <a:ext cx="3692696" cy="3278255"/>
            <a:chOff x="0" y="0"/>
            <a:chExt cx="1080446" cy="95918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0446" cy="959185"/>
            </a:xfrm>
            <a:custGeom>
              <a:avLst/>
              <a:gdLst/>
              <a:ahLst/>
              <a:cxnLst/>
              <a:rect l="l" t="t" r="r" b="b"/>
              <a:pathLst>
                <a:path w="1080446" h="959185">
                  <a:moveTo>
                    <a:pt x="71283" y="0"/>
                  </a:moveTo>
                  <a:lnTo>
                    <a:pt x="1009163" y="0"/>
                  </a:lnTo>
                  <a:cubicBezTo>
                    <a:pt x="1048532" y="0"/>
                    <a:pt x="1080446" y="31914"/>
                    <a:pt x="1080446" y="71283"/>
                  </a:cubicBezTo>
                  <a:lnTo>
                    <a:pt x="1080446" y="887902"/>
                  </a:lnTo>
                  <a:cubicBezTo>
                    <a:pt x="1080446" y="927270"/>
                    <a:pt x="1048532" y="959185"/>
                    <a:pt x="1009163" y="959185"/>
                  </a:cubicBezTo>
                  <a:lnTo>
                    <a:pt x="71283" y="959185"/>
                  </a:lnTo>
                  <a:cubicBezTo>
                    <a:pt x="31914" y="959185"/>
                    <a:pt x="0" y="927270"/>
                    <a:pt x="0" y="887902"/>
                  </a:cubicBezTo>
                  <a:lnTo>
                    <a:pt x="0" y="71283"/>
                  </a:lnTo>
                  <a:cubicBezTo>
                    <a:pt x="0" y="31914"/>
                    <a:pt x="31914" y="0"/>
                    <a:pt x="71283" y="0"/>
                  </a:cubicBezTo>
                  <a:close/>
                </a:path>
              </a:pathLst>
            </a:custGeom>
            <a:blipFill>
              <a:blip r:embed="rId3"/>
              <a:stretch>
                <a:fillRect l="-1405" t="-71294" r="-100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3459661" y="9821925"/>
            <a:ext cx="7760464" cy="465075"/>
            <a:chOff x="0" y="0"/>
            <a:chExt cx="10347285" cy="62010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IT22146960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Areeb Aflah 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355218" y="16850"/>
              <a:ext cx="199206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12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13498" y="2565323"/>
            <a:ext cx="2080000" cy="2074800"/>
          </a:xfrm>
          <a:custGeom>
            <a:avLst/>
            <a:gdLst/>
            <a:ahLst/>
            <a:cxnLst/>
            <a:rect l="l" t="t" r="r" b="b"/>
            <a:pathLst>
              <a:path w="2080000" h="2074800">
                <a:moveTo>
                  <a:pt x="0" y="0"/>
                </a:moveTo>
                <a:lnTo>
                  <a:pt x="2080001" y="0"/>
                </a:lnTo>
                <a:lnTo>
                  <a:pt x="2080001" y="2074800"/>
                </a:lnTo>
                <a:lnTo>
                  <a:pt x="0" y="207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84851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36704" y="1035979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7"/>
                </a:lnTo>
                <a:lnTo>
                  <a:pt x="0" y="22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84851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36704" y="1326095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4851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4" y="0"/>
                </a:lnTo>
                <a:lnTo>
                  <a:pt x="216794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36704" y="1616212"/>
            <a:ext cx="216794" cy="225158"/>
          </a:xfrm>
          <a:custGeom>
            <a:avLst/>
            <a:gdLst/>
            <a:ahLst/>
            <a:cxnLst/>
            <a:rect l="l" t="t" r="r" b="b"/>
            <a:pathLst>
              <a:path w="216794" h="225158">
                <a:moveTo>
                  <a:pt x="0" y="0"/>
                </a:moveTo>
                <a:lnTo>
                  <a:pt x="216795" y="0"/>
                </a:lnTo>
                <a:lnTo>
                  <a:pt x="216795" y="225158"/>
                </a:lnTo>
                <a:lnTo>
                  <a:pt x="0" y="225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239473" b="-9418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14613" y="2888967"/>
            <a:ext cx="1077772" cy="1427512"/>
          </a:xfrm>
          <a:custGeom>
            <a:avLst/>
            <a:gdLst/>
            <a:ahLst/>
            <a:cxnLst/>
            <a:rect l="l" t="t" r="r" b="b"/>
            <a:pathLst>
              <a:path w="1077772" h="1427512">
                <a:moveTo>
                  <a:pt x="0" y="0"/>
                </a:moveTo>
                <a:lnTo>
                  <a:pt x="1077771" y="0"/>
                </a:lnTo>
                <a:lnTo>
                  <a:pt x="1077771" y="1427512"/>
                </a:lnTo>
                <a:lnTo>
                  <a:pt x="0" y="1427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1616212"/>
            <a:ext cx="13700190" cy="4611312"/>
          </a:xfrm>
          <a:custGeom>
            <a:avLst/>
            <a:gdLst/>
            <a:ahLst/>
            <a:cxnLst/>
            <a:rect l="l" t="t" r="r" b="b"/>
            <a:pathLst>
              <a:path w="13700190" h="4611312">
                <a:moveTo>
                  <a:pt x="0" y="0"/>
                </a:moveTo>
                <a:lnTo>
                  <a:pt x="13700190" y="0"/>
                </a:lnTo>
                <a:lnTo>
                  <a:pt x="13700190" y="4611312"/>
                </a:lnTo>
                <a:lnTo>
                  <a:pt x="0" y="4611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59661" y="442093"/>
            <a:ext cx="476804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08419"/>
                </a:solidFill>
                <a:latin typeface="Code Pro"/>
                <a:ea typeface="Code Pro"/>
                <a:cs typeface="Code Pro"/>
                <a:sym typeface="Code Pro"/>
              </a:rPr>
              <a:t>Overview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6096" y="7327146"/>
            <a:ext cx="14487152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A student logs in, completes a speech task and quizzes, and instantly gets scores and personalized resources.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0701" y="6555621"/>
            <a:ext cx="45979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2"/>
              </a:lnSpc>
            </a:pPr>
            <a:r>
              <a:rPr lang="en-US" sz="3543" b="1">
                <a:solidFill>
                  <a:srgbClr val="F08419"/>
                </a:solidFill>
                <a:latin typeface="Garet Bold"/>
                <a:ea typeface="Garet Bold"/>
                <a:cs typeface="Garet Bold"/>
                <a:sym typeface="Garet Bold"/>
              </a:rPr>
              <a:t>Real-World Use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6096" y="8364101"/>
            <a:ext cx="11689852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2035"/>
                </a:solidFill>
                <a:latin typeface="Code Pro"/>
                <a:ea typeface="Code Pro"/>
                <a:cs typeface="Code Pro"/>
                <a:sym typeface="Code Pro"/>
              </a:rPr>
              <a:t>Over time, they can see an improvement in their dashboard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9704286"/>
            <a:ext cx="3222797" cy="617353"/>
          </a:xfrm>
          <a:custGeom>
            <a:avLst/>
            <a:gdLst/>
            <a:ahLst/>
            <a:cxnLst/>
            <a:rect l="l" t="t" r="r" b="b"/>
            <a:pathLst>
              <a:path w="3222797" h="617353">
                <a:moveTo>
                  <a:pt x="0" y="0"/>
                </a:moveTo>
                <a:lnTo>
                  <a:pt x="3222797" y="0"/>
                </a:lnTo>
                <a:lnTo>
                  <a:pt x="3222797" y="617353"/>
                </a:lnTo>
                <a:lnTo>
                  <a:pt x="0" y="61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145" t="-2783" b="-2783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459661" y="9821925"/>
            <a:ext cx="7728055" cy="465075"/>
            <a:chOff x="0" y="0"/>
            <a:chExt cx="10304073" cy="6201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54950"/>
              <a:ext cx="2138561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IT22146960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829329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613985" y="42250"/>
              <a:ext cx="3030503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Areeb Aflah 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262423" y="-9525"/>
              <a:ext cx="111919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355218" y="16850"/>
              <a:ext cx="1948855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25-26J-336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618998" y="-22987"/>
            <a:ext cx="6669002" cy="426975"/>
            <a:chOff x="0" y="0"/>
            <a:chExt cx="8892003" cy="56930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91520" y="4150"/>
              <a:ext cx="7886032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AI-Powered Soft Skill Development System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291558" y="21125"/>
              <a:ext cx="600444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14452" y="442093"/>
            <a:ext cx="244520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002035"/>
                </a:solidFill>
                <a:latin typeface="Code Pro Bold"/>
                <a:ea typeface="Code Pro Bold"/>
                <a:cs typeface="Code Pro Bold"/>
                <a:sym typeface="Code Pro Bold"/>
              </a:rPr>
              <a:t>System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6076871" y="9840975"/>
            <a:ext cx="1834816" cy="426975"/>
            <a:chOff x="0" y="0"/>
            <a:chExt cx="2446421" cy="56930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0113" y="4150"/>
              <a:ext cx="2319227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2025/09/09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360771" y="-9525"/>
              <a:ext cx="8565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283576" y="9840975"/>
            <a:ext cx="1622127" cy="426975"/>
            <a:chOff x="0" y="0"/>
            <a:chExt cx="2162836" cy="569300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9525"/>
              <a:ext cx="67001" cy="51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|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48590" y="4150"/>
              <a:ext cx="1814246" cy="565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Times New Roman MT"/>
                  <a:ea typeface="Times New Roman MT"/>
                  <a:cs typeface="Times New Roman MT"/>
                  <a:sym typeface="Times New Roman MT"/>
                </a:rPr>
                <a:t>PAGE: 13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8E8C32-DB73-4A9F-B282-162E9BC2EE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257547-9D16-461F-BA3E-D8183CAF7C78}">
  <ds:schemaRefs>
    <ds:schemaRef ds:uri="http://schemas.microsoft.com/office/2006/metadata/properties"/>
    <ds:schemaRef ds:uri="http://schemas.microsoft.com/office/infopath/2007/PartnerControls"/>
    <ds:schemaRef ds:uri="b315195e-671e-423b-bef2-4f1205612242"/>
    <ds:schemaRef ds:uri="db72c12f-87a4-44ab-bbc5-4cc8306b158a"/>
  </ds:schemaRefs>
</ds:datastoreItem>
</file>

<file path=customXml/itemProps3.xml><?xml version="1.0" encoding="utf-8"?>
<ds:datastoreItem xmlns:ds="http://schemas.openxmlformats.org/officeDocument/2006/customXml" ds:itemID="{2057AEF9-323B-4B29-A070-C89276EC1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15195e-671e-423b-bef2-4f1205612242"/>
    <ds:schemaRef ds:uri="db72c12f-87a4-44ab-bbc5-4cc8306b1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337832b-e06e-4e87-85f5-ecfde68f9c8e}" enabled="1" method="Standard" siteId="{44e3cf94-19c9-4e32-96c3-14f5bf01391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 Proposal Presentaion slides</dc:title>
  <cp:revision>3</cp:revision>
  <dcterms:created xsi:type="dcterms:W3CDTF">2006-08-16T00:00:00Z</dcterms:created>
  <dcterms:modified xsi:type="dcterms:W3CDTF">2026-01-21T11:11:35Z</dcterms:modified>
  <dc:identifier>DAGx5p4G6F0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  <property fmtid="{D5CDD505-2E9C-101B-9397-08002B2CF9AE}" pid="3" name="MediaServiceImageTags">
    <vt:lpwstr/>
  </property>
</Properties>
</file>