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Open Sauce Bold" charset="1" panose="00000800000000000000"/>
      <p:regular r:id="rId30"/>
    </p:embeddedFont>
    <p:embeddedFont>
      <p:font typeface="Inter Medium" charset="1" panose="02000503000000020004"/>
      <p:regular r:id="rId31"/>
    </p:embeddedFont>
    <p:embeddedFont>
      <p:font typeface="Code Pro" charset="1" panose="00000500000000000000"/>
      <p:regular r:id="rId32"/>
    </p:embeddedFont>
    <p:embeddedFont>
      <p:font typeface="Times New Roman MT" charset="1" panose="02030502070405020303"/>
      <p:regular r:id="rId33"/>
    </p:embeddedFont>
    <p:embeddedFont>
      <p:font typeface="Code Pro Bold" charset="1" panose="00000800000000000000"/>
      <p:regular r:id="rId34"/>
    </p:embeddedFont>
    <p:embeddedFont>
      <p:font typeface="Garet" charset="1" panose="00000000000000000000"/>
      <p:regular r:id="rId35"/>
    </p:embeddedFont>
    <p:embeddedFont>
      <p:font typeface="Inter" charset="1" panose="020B0502030000000004"/>
      <p:regular r:id="rId36"/>
    </p:embeddedFont>
    <p:embeddedFont>
      <p:font typeface="Garet Bold" charset="1" panose="000000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ustomXml" Target="../customXml/item2.xml"/><Relationship Id="rId21" Type="http://schemas.openxmlformats.org/officeDocument/2006/relationships/slide" Target="slides/slide16.xml"/><Relationship Id="rId34" Type="http://schemas.openxmlformats.org/officeDocument/2006/relationships/font" Target="fonts/font34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3.fntdata"/><Relationship Id="rId7" Type="http://schemas.openxmlformats.org/officeDocument/2006/relationships/slide" Target="slides/slide2.xml"/><Relationship Id="rId38" Type="http://schemas.openxmlformats.org/officeDocument/2006/relationships/customXml" Target="../customXml/item1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2.fntdata"/><Relationship Id="rId37" Type="http://schemas.openxmlformats.org/officeDocument/2006/relationships/font" Target="fonts/font37.fntdata"/><Relationship Id="rId6" Type="http://schemas.openxmlformats.org/officeDocument/2006/relationships/slide" Target="slides/slide1.xml"/><Relationship Id="rId40" Type="http://schemas.openxmlformats.org/officeDocument/2006/relationships/customXml" Target="../customXml/item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6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1.fntdata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30.fntdata"/><Relationship Id="rId35" Type="http://schemas.openxmlformats.org/officeDocument/2006/relationships/font" Target="fonts/font35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3" Type="http://schemas.openxmlformats.org/officeDocument/2006/relationships/viewProps" Target="viewProps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2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30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3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jpeg" Type="http://schemas.openxmlformats.org/officeDocument/2006/relationships/image"/><Relationship Id="rId11" Target="../media/image13.jpeg" Type="http://schemas.openxmlformats.org/officeDocument/2006/relationships/image"/><Relationship Id="rId12" Target="../media/image14.jpeg" Type="http://schemas.openxmlformats.org/officeDocument/2006/relationships/image"/><Relationship Id="rId13" Target="../media/image15.jpeg" Type="http://schemas.openxmlformats.org/officeDocument/2006/relationships/image"/><Relationship Id="rId14" Target="../media/image16.jpeg" Type="http://schemas.openxmlformats.org/officeDocument/2006/relationships/image"/><Relationship Id="rId15" Target="../media/image17.jpeg" Type="http://schemas.openxmlformats.org/officeDocument/2006/relationships/image"/><Relationship Id="rId16" Target="../media/image18.png" Type="http://schemas.openxmlformats.org/officeDocument/2006/relationships/image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3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3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7.pn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VAG9ktfMsI8.mp4" Type="http://schemas.openxmlformats.org/officeDocument/2006/relationships/video"/><Relationship Id="rId4" Target="../media/VAG9ktfMsI8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1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24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1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7815398"/>
            <a:ext cx="5144889" cy="853638"/>
            <a:chOff x="0" y="0"/>
            <a:chExt cx="1080838" cy="1793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80838" cy="179332"/>
            </a:xfrm>
            <a:custGeom>
              <a:avLst/>
              <a:gdLst/>
              <a:ahLst/>
              <a:cxnLst/>
              <a:rect r="r" b="b" t="t" l="l"/>
              <a:pathLst>
                <a:path h="179332" w="1080838">
                  <a:moveTo>
                    <a:pt x="89666" y="0"/>
                  </a:moveTo>
                  <a:lnTo>
                    <a:pt x="991172" y="0"/>
                  </a:lnTo>
                  <a:cubicBezTo>
                    <a:pt x="1040693" y="0"/>
                    <a:pt x="1080838" y="40145"/>
                    <a:pt x="1080838" y="89666"/>
                  </a:cubicBezTo>
                  <a:lnTo>
                    <a:pt x="1080838" y="89666"/>
                  </a:lnTo>
                  <a:cubicBezTo>
                    <a:pt x="1080838" y="139187"/>
                    <a:pt x="1040693" y="179332"/>
                    <a:pt x="991172" y="179332"/>
                  </a:cubicBezTo>
                  <a:lnTo>
                    <a:pt x="89666" y="179332"/>
                  </a:lnTo>
                  <a:cubicBezTo>
                    <a:pt x="40145" y="179332"/>
                    <a:pt x="0" y="139187"/>
                    <a:pt x="0" y="89666"/>
                  </a:cubicBezTo>
                  <a:lnTo>
                    <a:pt x="0" y="89666"/>
                  </a:lnTo>
                  <a:cubicBezTo>
                    <a:pt x="0" y="40145"/>
                    <a:pt x="40145" y="0"/>
                    <a:pt x="8966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1080838" cy="1793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4192634" y="-1577740"/>
            <a:ext cx="5043677" cy="4114800"/>
          </a:xfrm>
          <a:custGeom>
            <a:avLst/>
            <a:gdLst/>
            <a:ahLst/>
            <a:cxnLst/>
            <a:rect r="r" b="b" t="t" l="l"/>
            <a:pathLst>
              <a:path h="4114800" w="5043677">
                <a:moveTo>
                  <a:pt x="5043677" y="0"/>
                </a:moveTo>
                <a:lnTo>
                  <a:pt x="0" y="0"/>
                </a:lnTo>
                <a:lnTo>
                  <a:pt x="0" y="4114800"/>
                </a:lnTo>
                <a:lnTo>
                  <a:pt x="5043677" y="4114800"/>
                </a:lnTo>
                <a:lnTo>
                  <a:pt x="504367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988232" y="8577398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4458474" y="0"/>
                </a:moveTo>
                <a:lnTo>
                  <a:pt x="0" y="0"/>
                </a:lnTo>
                <a:lnTo>
                  <a:pt x="0" y="4114800"/>
                </a:lnTo>
                <a:lnTo>
                  <a:pt x="4458474" y="4114800"/>
                </a:lnTo>
                <a:lnTo>
                  <a:pt x="44584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2793368"/>
            <a:ext cx="9016182" cy="542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Empoweri</a:t>
            </a:r>
            <a:r>
              <a:rPr lang="en-US" sz="59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ng Students with Predictive Intelligence: </a:t>
            </a:r>
          </a:p>
          <a:p>
            <a:pPr algn="l">
              <a:lnSpc>
                <a:spcPts val="7199"/>
              </a:lnSpc>
            </a:pPr>
            <a:r>
              <a:rPr lang="en-US" sz="59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 Career Guidance System for Sri Lanka</a:t>
            </a:r>
          </a:p>
          <a:p>
            <a:pPr algn="l">
              <a:lnSpc>
                <a:spcPts val="719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300562" y="8045184"/>
            <a:ext cx="4601164" cy="394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9"/>
              </a:lnSpc>
              <a:spcBef>
                <a:spcPct val="0"/>
              </a:spcBef>
            </a:pPr>
            <a:r>
              <a:rPr lang="en-US" b="true" sz="2632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G</a:t>
            </a:r>
            <a:r>
              <a:rPr lang="en-US" b="true" sz="2632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roup ID: 25-26J-336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132506" y="1672703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3"/>
                </a:lnTo>
                <a:lnTo>
                  <a:pt x="0" y="275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714473" y="8023935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01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145" t="-2783" r="0" b="-2783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500363" y="-95250"/>
            <a:ext cx="10983126" cy="9810989"/>
            <a:chOff x="0" y="0"/>
            <a:chExt cx="1568015" cy="140067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568015" cy="1400674"/>
            </a:xfrm>
            <a:custGeom>
              <a:avLst/>
              <a:gdLst/>
              <a:ahLst/>
              <a:cxnLst/>
              <a:rect r="r" b="b" t="t" l="l"/>
              <a:pathLst>
                <a:path h="1400674" w="1568015">
                  <a:moveTo>
                    <a:pt x="23966" y="0"/>
                  </a:moveTo>
                  <a:lnTo>
                    <a:pt x="1544049" y="0"/>
                  </a:lnTo>
                  <a:cubicBezTo>
                    <a:pt x="1550405" y="0"/>
                    <a:pt x="1556501" y="2525"/>
                    <a:pt x="1560996" y="7020"/>
                  </a:cubicBezTo>
                  <a:cubicBezTo>
                    <a:pt x="1565490" y="11514"/>
                    <a:pt x="1568015" y="17610"/>
                    <a:pt x="1568015" y="23966"/>
                  </a:cubicBezTo>
                  <a:lnTo>
                    <a:pt x="1568015" y="1376708"/>
                  </a:lnTo>
                  <a:cubicBezTo>
                    <a:pt x="1568015" y="1389944"/>
                    <a:pt x="1557285" y="1400674"/>
                    <a:pt x="1544049" y="1400674"/>
                  </a:cubicBezTo>
                  <a:lnTo>
                    <a:pt x="23966" y="1400674"/>
                  </a:lnTo>
                  <a:cubicBezTo>
                    <a:pt x="17610" y="1400674"/>
                    <a:pt x="11514" y="1398149"/>
                    <a:pt x="7020" y="1393654"/>
                  </a:cubicBezTo>
                  <a:cubicBezTo>
                    <a:pt x="2525" y="1389160"/>
                    <a:pt x="0" y="1383064"/>
                    <a:pt x="0" y="1376708"/>
                  </a:cubicBezTo>
                  <a:lnTo>
                    <a:pt x="0" y="23966"/>
                  </a:lnTo>
                  <a:cubicBezTo>
                    <a:pt x="0" y="17610"/>
                    <a:pt x="2525" y="11514"/>
                    <a:pt x="7020" y="7020"/>
                  </a:cubicBezTo>
                  <a:cubicBezTo>
                    <a:pt x="11514" y="2525"/>
                    <a:pt x="17610" y="0"/>
                    <a:pt x="23966" y="0"/>
                  </a:cubicBezTo>
                  <a:close/>
                </a:path>
              </a:pathLst>
            </a:custGeom>
            <a:blipFill>
              <a:blip r:embed="rId9"/>
              <a:stretch>
                <a:fillRect l="-17037" t="0" r="-17037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4748451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222797" y="7045478"/>
            <a:ext cx="4961120" cy="2493685"/>
          </a:xfrm>
          <a:custGeom>
            <a:avLst/>
            <a:gdLst/>
            <a:ahLst/>
            <a:cxnLst/>
            <a:rect r="r" b="b" t="t" l="l"/>
            <a:pathLst>
              <a:path h="2493685" w="4961120">
                <a:moveTo>
                  <a:pt x="0" y="0"/>
                </a:moveTo>
                <a:lnTo>
                  <a:pt x="4961120" y="0"/>
                </a:lnTo>
                <a:lnTo>
                  <a:pt x="4961120" y="2493684"/>
                </a:lnTo>
                <a:lnTo>
                  <a:pt x="0" y="24936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09373" y="2615263"/>
            <a:ext cx="13043951" cy="3987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50"/>
              </a:lnSpc>
            </a:pPr>
          </a:p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We implemented two supervised ma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chine learning models to support prediction and decision-making.</a:t>
            </a:r>
          </a:p>
          <a:p>
            <a:pPr algn="just" marL="906780" indent="-302260" lvl="2">
              <a:lnSpc>
                <a:spcPts val="3150"/>
              </a:lnSpc>
              <a:buFont typeface="Arial"/>
              <a:buChar char="⚬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Random Forest Regressor</a:t>
            </a:r>
          </a:p>
          <a:p>
            <a:pPr algn="just" marL="1360170" indent="-340042" lvl="3">
              <a:lnSpc>
                <a:spcPts val="3150"/>
              </a:lnSpc>
              <a:buFont typeface="Arial"/>
              <a:buChar char="￭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Used to predict the final numerical score</a:t>
            </a:r>
          </a:p>
          <a:p>
            <a:pPr algn="just" marL="1360170" indent="-340042" lvl="3">
              <a:lnSpc>
                <a:spcPts val="3150"/>
              </a:lnSpc>
              <a:buFont typeface="Arial"/>
              <a:buChar char="￭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Handl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es non-linear relationships and reduces overfitting by averaging multiple decision trees</a:t>
            </a:r>
          </a:p>
          <a:p>
            <a:pPr algn="just" marL="906780" indent="-302260" lvl="2">
              <a:lnSpc>
                <a:spcPts val="3150"/>
              </a:lnSpc>
              <a:buFont typeface="Arial"/>
              <a:buChar char="⚬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Random Forest Classifier</a:t>
            </a:r>
          </a:p>
          <a:p>
            <a:pPr algn="just" marL="1360170" indent="-340042" lvl="3">
              <a:lnSpc>
                <a:spcPts val="3150"/>
              </a:lnSpc>
              <a:buFont typeface="Arial"/>
              <a:buChar char="￭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Used to classify students into High, Medium, and Low performance categories</a:t>
            </a:r>
          </a:p>
          <a:p>
            <a:pPr algn="just" marL="1360170" indent="-340042" lvl="3">
              <a:lnSpc>
                <a:spcPts val="3150"/>
              </a:lnSpc>
              <a:buFont typeface="Arial"/>
              <a:buChar char="￭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Suitable for multi-class classification with strong generalization ability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969011" y="7043363"/>
            <a:ext cx="7982292" cy="2356677"/>
          </a:xfrm>
          <a:custGeom>
            <a:avLst/>
            <a:gdLst/>
            <a:ahLst/>
            <a:cxnLst/>
            <a:rect r="r" b="b" t="t" l="l"/>
            <a:pathLst>
              <a:path h="2356677" w="7982292">
                <a:moveTo>
                  <a:pt x="0" y="0"/>
                </a:moveTo>
                <a:lnTo>
                  <a:pt x="7982292" y="0"/>
                </a:lnTo>
                <a:lnTo>
                  <a:pt x="7982292" y="2356677"/>
                </a:lnTo>
                <a:lnTo>
                  <a:pt x="0" y="23566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13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09373" y="2013744"/>
            <a:ext cx="3074228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Al</a:t>
            </a: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gorithms Used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1618998" y="-22987"/>
            <a:ext cx="6669002" cy="426975"/>
            <a:chOff x="0" y="0"/>
            <a:chExt cx="8892003" cy="56930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91520" y="4150"/>
              <a:ext cx="7886032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AI-Powered Soft Skill Development System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8291558" y="211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4748451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13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409373" y="2013744"/>
            <a:ext cx="3074228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D</a:t>
            </a: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esign Excellence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884053" y="2013744"/>
            <a:ext cx="2278112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User Feedback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09373" y="2615263"/>
            <a:ext cx="6537052" cy="358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User-centered flow</a:t>
            </a:r>
          </a:p>
          <a:p>
            <a:pPr algn="just">
              <a:lnSpc>
                <a:spcPts val="3150"/>
              </a:lnSpc>
            </a:pPr>
          </a:p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Scalable and consistent evaluation</a:t>
            </a:r>
          </a:p>
          <a:p>
            <a:pPr algn="just">
              <a:lnSpc>
                <a:spcPts val="3150"/>
              </a:lnSpc>
            </a:pPr>
          </a:p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ersonalized experience</a:t>
            </a:r>
          </a:p>
          <a:p>
            <a:pPr algn="just">
              <a:lnSpc>
                <a:spcPts val="3150"/>
              </a:lnSpc>
            </a:pPr>
          </a:p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nter something</a:t>
            </a:r>
          </a:p>
          <a:p>
            <a:pPr algn="just">
              <a:lnSpc>
                <a:spcPts val="3150"/>
              </a:lnSpc>
            </a:pPr>
          </a:p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Immediate, understandable feedback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841580" y="2615263"/>
            <a:ext cx="7434192" cy="358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Speech questions are easy to understand and help me speak more confidently</a:t>
            </a:r>
          </a:p>
          <a:p>
            <a:pPr algn="just">
              <a:lnSpc>
                <a:spcPts val="3150"/>
              </a:lnSpc>
            </a:pPr>
          </a:p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Get instant f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eedback</a:t>
            </a:r>
          </a:p>
          <a:p>
            <a:pPr algn="just">
              <a:lnSpc>
                <a:spcPts val="3150"/>
              </a:lnSpc>
            </a:pPr>
          </a:p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Dashboa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rd motivates me to practice more</a:t>
            </a:r>
          </a:p>
          <a:p>
            <a:pPr algn="just">
              <a:lnSpc>
                <a:spcPts val="3150"/>
              </a:lnSpc>
            </a:pPr>
          </a:p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Useful to prepare for interviews and presentations.</a:t>
            </a:r>
          </a:p>
          <a:p>
            <a:pPr algn="just">
              <a:lnSpc>
                <a:spcPts val="3150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11618998" y="-22987"/>
            <a:ext cx="6669002" cy="426975"/>
            <a:chOff x="0" y="0"/>
            <a:chExt cx="8892003" cy="56930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91520" y="4150"/>
              <a:ext cx="7886032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AI-Powered Soft Skill Development System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8291558" y="211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4748451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18337" y="3086100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0" y="0"/>
                </a:moveTo>
                <a:lnTo>
                  <a:pt x="4458474" y="0"/>
                </a:lnTo>
                <a:lnTo>
                  <a:pt x="4458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431889" y="4686300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4458474" y="0"/>
                </a:moveTo>
                <a:lnTo>
                  <a:pt x="0" y="0"/>
                </a:lnTo>
                <a:lnTo>
                  <a:pt x="0" y="4114800"/>
                </a:lnTo>
                <a:lnTo>
                  <a:pt x="4458474" y="4114800"/>
                </a:lnTo>
                <a:lnTo>
                  <a:pt x="44584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03855" y="2636905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04583" y="606816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755996" y="447834"/>
            <a:ext cx="4042869" cy="404286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4044" y="0"/>
                  </a:moveTo>
                  <a:lnTo>
                    <a:pt x="768756" y="0"/>
                  </a:lnTo>
                  <a:cubicBezTo>
                    <a:pt x="780437" y="0"/>
                    <a:pt x="791640" y="4640"/>
                    <a:pt x="799900" y="12900"/>
                  </a:cubicBezTo>
                  <a:cubicBezTo>
                    <a:pt x="808160" y="21160"/>
                    <a:pt x="812800" y="32363"/>
                    <a:pt x="812800" y="44044"/>
                  </a:cubicBezTo>
                  <a:lnTo>
                    <a:pt x="812800" y="768756"/>
                  </a:lnTo>
                  <a:cubicBezTo>
                    <a:pt x="812800" y="780437"/>
                    <a:pt x="808160" y="791640"/>
                    <a:pt x="799900" y="799900"/>
                  </a:cubicBezTo>
                  <a:cubicBezTo>
                    <a:pt x="791640" y="808160"/>
                    <a:pt x="780437" y="812800"/>
                    <a:pt x="768756" y="812800"/>
                  </a:cubicBezTo>
                  <a:lnTo>
                    <a:pt x="44044" y="812800"/>
                  </a:lnTo>
                  <a:cubicBezTo>
                    <a:pt x="32363" y="812800"/>
                    <a:pt x="21160" y="808160"/>
                    <a:pt x="12900" y="799900"/>
                  </a:cubicBezTo>
                  <a:cubicBezTo>
                    <a:pt x="4640" y="791640"/>
                    <a:pt x="0" y="780437"/>
                    <a:pt x="0" y="768756"/>
                  </a:cubicBezTo>
                  <a:lnTo>
                    <a:pt x="0" y="44044"/>
                  </a:lnTo>
                  <a:cubicBezTo>
                    <a:pt x="0" y="32363"/>
                    <a:pt x="4640" y="21160"/>
                    <a:pt x="12900" y="12900"/>
                  </a:cubicBezTo>
                  <a:cubicBezTo>
                    <a:pt x="21160" y="4640"/>
                    <a:pt x="32363" y="0"/>
                    <a:pt x="44044" y="0"/>
                  </a:cubicBezTo>
                  <a:close/>
                </a:path>
              </a:pathLst>
            </a:custGeom>
            <a:blipFill>
              <a:blip r:embed="rId9"/>
              <a:stretch>
                <a:fillRect l="-31175" t="-50204" r="-13540" b="-4021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2840137" y="3890628"/>
            <a:ext cx="871747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Bandara R M M KT | IT2289700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840137" y="4772025"/>
            <a:ext cx="1015178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Intelligent Stream Guidance System for O/L Students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840137" y="6924675"/>
            <a:ext cx="9791849" cy="31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21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BSc (Hons) in Information Technology Specialising in Information Technology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14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145" t="-2783" r="0" b="-2783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2174263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15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74447" y="1534141"/>
            <a:ext cx="8504757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How th</a:t>
            </a: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 Solution Addresses the Sub-Problem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74447" y="5307746"/>
            <a:ext cx="3615478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User Requ</a:t>
            </a: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irements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16919" y="2105641"/>
            <a:ext cx="11883694" cy="278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No guidance for O/L students selecting A/L streams</a:t>
            </a:r>
          </a:p>
          <a:p>
            <a:pPr algn="l">
              <a:lnSpc>
                <a:spcPts val="3150"/>
              </a:lnSpc>
            </a:pPr>
          </a:p>
          <a:p>
            <a:pPr algn="l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ML-based stream predictions using O/L results</a:t>
            </a:r>
          </a:p>
          <a:p>
            <a:pPr algn="l">
              <a:lnSpc>
                <a:spcPts val="3150"/>
              </a:lnSpc>
            </a:pPr>
          </a:p>
          <a:p>
            <a:pPr algn="l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RAG-powered personalized quiz assessments</a:t>
            </a:r>
          </a:p>
          <a:p>
            <a:pPr algn="l">
              <a:lnSpc>
                <a:spcPts val="3150"/>
              </a:lnSpc>
            </a:pPr>
          </a:p>
          <a:p>
            <a:pPr algn="l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Multi-factor recommendation system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74447" y="5888771"/>
            <a:ext cx="13157873" cy="340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Accurate stream recommendations based on performance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Knowledge-based aptitude assessments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Preference-aligned career pathways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Confidence scores for recommendations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Comprehensive comparison of all factors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186469" y="0"/>
            <a:ext cx="8101531" cy="426975"/>
            <a:chOff x="0" y="0"/>
            <a:chExt cx="10802042" cy="56930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86144" y="4150"/>
              <a:ext cx="980910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Intelligent Stream Guidance System for O/L Students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0201598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2269513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16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560197" y="1828007"/>
            <a:ext cx="3777075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D</a:t>
            </a: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esign Excellence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02669" y="5738972"/>
            <a:ext cx="2733377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User Feedback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02669" y="2504282"/>
            <a:ext cx="12946491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XGBoost ML model with derived feature engineering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RAG system with ChromaDB and Groq LLM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Multi-input comparison engine (ML + Quiz + Preference)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Syllabus-based MCQ generation from A/L content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60197" y="6350016"/>
            <a:ext cx="1184849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Objective stream selection based on data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Better understanding of stream aptitudes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Reduced uncertainty in career decisions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Personalized learning assessments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186469" y="0"/>
            <a:ext cx="8101531" cy="426975"/>
            <a:chOff x="0" y="0"/>
            <a:chExt cx="10802042" cy="56930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86144" y="4150"/>
              <a:ext cx="980910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Intelligent Stream Guidance System for O/L Students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0201598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831769">
            <a:off x="4302317" y="8564286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45" t="-2783" r="0" b="-278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93225" y="1995117"/>
            <a:ext cx="11179784" cy="2611551"/>
          </a:xfrm>
          <a:custGeom>
            <a:avLst/>
            <a:gdLst/>
            <a:ahLst/>
            <a:cxnLst/>
            <a:rect r="r" b="b" t="t" l="l"/>
            <a:pathLst>
              <a:path h="2611551" w="11179784">
                <a:moveTo>
                  <a:pt x="0" y="0"/>
                </a:moveTo>
                <a:lnTo>
                  <a:pt x="11179784" y="0"/>
                </a:lnTo>
                <a:lnTo>
                  <a:pt x="11179784" y="2611551"/>
                </a:lnTo>
                <a:lnTo>
                  <a:pt x="0" y="2611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17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504059" y="1175967"/>
            <a:ext cx="3074228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sz="2499" u="sng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Models Comparison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0440670" y="0"/>
            <a:ext cx="7847330" cy="426975"/>
            <a:chOff x="0" y="0"/>
            <a:chExt cx="10463107" cy="569300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343690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63726" y="4150"/>
              <a:ext cx="9909298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Intelligent Stream Guidance System for O/L Students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0119417" y="-9525"/>
              <a:ext cx="343690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293225" y="5282943"/>
            <a:ext cx="11883694" cy="278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Random Forest shows minimal overfitting (0.11% gap)</a:t>
            </a:r>
          </a:p>
          <a:p>
            <a:pPr algn="l">
              <a:lnSpc>
                <a:spcPts val="3150"/>
              </a:lnSpc>
            </a:pPr>
          </a:p>
          <a:p>
            <a:pPr algn="l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XGBoo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st achieves higher test accuracy (86.89%)</a:t>
            </a:r>
          </a:p>
          <a:p>
            <a:pPr algn="l">
              <a:lnSpc>
                <a:spcPts val="3150"/>
              </a:lnSpc>
            </a:pPr>
          </a:p>
          <a:p>
            <a:pPr algn="l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Both m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odels trained on 5,000 student records</a:t>
            </a:r>
          </a:p>
          <a:p>
            <a:pPr algn="l">
              <a:lnSpc>
                <a:spcPts val="3150"/>
              </a:lnSpc>
            </a:pPr>
          </a:p>
          <a:p>
            <a:pPr algn="l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XGB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oost uses 20 features </a:t>
            </a:r>
          </a:p>
        </p:txBody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4748451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18337" y="3086100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0" y="0"/>
                </a:moveTo>
                <a:lnTo>
                  <a:pt x="4458474" y="0"/>
                </a:lnTo>
                <a:lnTo>
                  <a:pt x="4458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431889" y="4686300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4458474" y="0"/>
                </a:moveTo>
                <a:lnTo>
                  <a:pt x="0" y="0"/>
                </a:lnTo>
                <a:lnTo>
                  <a:pt x="0" y="4114800"/>
                </a:lnTo>
                <a:lnTo>
                  <a:pt x="4458474" y="4114800"/>
                </a:lnTo>
                <a:lnTo>
                  <a:pt x="44584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03855" y="2636905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04583" y="606816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755996" y="447834"/>
            <a:ext cx="4042869" cy="404286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4044" y="0"/>
                  </a:moveTo>
                  <a:lnTo>
                    <a:pt x="768756" y="0"/>
                  </a:lnTo>
                  <a:cubicBezTo>
                    <a:pt x="780437" y="0"/>
                    <a:pt x="791640" y="4640"/>
                    <a:pt x="799900" y="12900"/>
                  </a:cubicBezTo>
                  <a:cubicBezTo>
                    <a:pt x="808160" y="21160"/>
                    <a:pt x="812800" y="32363"/>
                    <a:pt x="812800" y="44044"/>
                  </a:cubicBezTo>
                  <a:lnTo>
                    <a:pt x="812800" y="768756"/>
                  </a:lnTo>
                  <a:cubicBezTo>
                    <a:pt x="812800" y="780437"/>
                    <a:pt x="808160" y="791640"/>
                    <a:pt x="799900" y="799900"/>
                  </a:cubicBezTo>
                  <a:cubicBezTo>
                    <a:pt x="791640" y="808160"/>
                    <a:pt x="780437" y="812800"/>
                    <a:pt x="768756" y="812800"/>
                  </a:cubicBezTo>
                  <a:lnTo>
                    <a:pt x="44044" y="812800"/>
                  </a:lnTo>
                  <a:cubicBezTo>
                    <a:pt x="32363" y="812800"/>
                    <a:pt x="21160" y="808160"/>
                    <a:pt x="12900" y="799900"/>
                  </a:cubicBezTo>
                  <a:cubicBezTo>
                    <a:pt x="4640" y="791640"/>
                    <a:pt x="0" y="780437"/>
                    <a:pt x="0" y="768756"/>
                  </a:cubicBezTo>
                  <a:lnTo>
                    <a:pt x="0" y="44044"/>
                  </a:lnTo>
                  <a:cubicBezTo>
                    <a:pt x="0" y="32363"/>
                    <a:pt x="4640" y="21160"/>
                    <a:pt x="12900" y="12900"/>
                  </a:cubicBezTo>
                  <a:cubicBezTo>
                    <a:pt x="21160" y="4640"/>
                    <a:pt x="32363" y="0"/>
                    <a:pt x="44044" y="0"/>
                  </a:cubicBezTo>
                  <a:close/>
                </a:path>
              </a:pathLst>
            </a:custGeom>
            <a:blipFill>
              <a:blip r:embed="rId9"/>
              <a:stretch>
                <a:fillRect l="-4347" t="0" r="-4347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2840137" y="3890628"/>
            <a:ext cx="871747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Azaam M A A | IT22079572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840137" y="4781550"/>
            <a:ext cx="10151789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Cutting-Edge AI-Driven University Course Prediction System for Sri Lankan A-Level Students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840137" y="6924675"/>
            <a:ext cx="9791849" cy="31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21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BSc (Hons) in Information Technology Specialising in Information Technology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18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145" t="-2783" r="0" b="-2783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45" t="-2783" r="0" b="-2783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19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283972" y="1724025"/>
            <a:ext cx="8504757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How th</a:t>
            </a: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 Solution Addresses the Sub-Problem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74447" y="5019771"/>
            <a:ext cx="3615478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User Requ</a:t>
            </a: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irements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2194" y="2507359"/>
            <a:ext cx="12070601" cy="1828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0792" indent="-215396" lvl="1">
              <a:lnSpc>
                <a:spcPts val="2992"/>
              </a:lnSpc>
              <a:buFont typeface="Arial"/>
              <a:buChar char="•"/>
            </a:pPr>
            <a:r>
              <a:rPr lang="en-US" sz="1995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Predicts UGC eligibility using Z-score, A/L grades, district quotas, and interests (q1–q12)</a:t>
            </a:r>
          </a:p>
          <a:p>
            <a:pPr algn="just" marL="430792" indent="-215396" lvl="1">
              <a:lnSpc>
                <a:spcPts val="2992"/>
              </a:lnSpc>
              <a:buFont typeface="Arial"/>
              <a:buChar char="•"/>
            </a:pPr>
            <a:r>
              <a:rPr lang="en-US" sz="1995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Reduces course/university selection uncertainty with ranked recommendations</a:t>
            </a:r>
          </a:p>
          <a:p>
            <a:pPr algn="just" marL="430792" indent="-215396" lvl="1">
              <a:lnSpc>
                <a:spcPts val="2992"/>
              </a:lnSpc>
              <a:buFont typeface="Arial"/>
              <a:buChar char="•"/>
            </a:pPr>
            <a:r>
              <a:rPr lang="en-US" sz="1995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Incorporates disadvantaged district and school-type factors for equity</a:t>
            </a:r>
          </a:p>
          <a:p>
            <a:pPr algn="just" marL="430792" indent="-215396" lvl="1">
              <a:lnSpc>
                <a:spcPts val="2992"/>
              </a:lnSpc>
              <a:buFont typeface="Arial"/>
              <a:buChar char="•"/>
            </a:pPr>
            <a:r>
              <a:rPr lang="en-US" sz="1995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Aligns student interests with suitable UGC courses and careers</a:t>
            </a:r>
          </a:p>
          <a:p>
            <a:pPr algn="just" marL="430792" indent="-215396" lvl="1">
              <a:lnSpc>
                <a:spcPts val="2992"/>
              </a:lnSpc>
              <a:buFont typeface="Arial"/>
              <a:buChar char="•"/>
            </a:pPr>
            <a:r>
              <a:rPr lang="en-US" sz="1995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Provides real-time, data-driven advisory without manual counseling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3972" y="5752303"/>
            <a:ext cx="11987045" cy="2266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High-accuracy admission predictions with transparent cut-off explanations</a:t>
            </a: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Simple input of grades, int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erests, and preferences</a:t>
            </a: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Personalized top-5 course and university recommendations</a:t>
            </a: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I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nclusive support fo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 all districts and language mediums</a:t>
            </a: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Clear next steps: aptitude tests, deadlines, and financial aid guidance</a:t>
            </a:r>
          </a:p>
          <a:p>
            <a:pPr algn="just">
              <a:lnSpc>
                <a:spcPts val="3000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4578287" y="0"/>
            <a:ext cx="13709713" cy="426975"/>
            <a:chOff x="0" y="0"/>
            <a:chExt cx="18279618" cy="569300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60744" y="4150"/>
              <a:ext cx="17312083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Cutting-Edge AI-Driven University Course Prediction System for Sri Lankan A-Level Students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17679174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9391423">
            <a:off x="3905578" y="829014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831769">
            <a:off x="4302317" y="8564286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20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560197" y="1828007"/>
            <a:ext cx="3074228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D</a:t>
            </a: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esign Excellence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11398" y="5738972"/>
            <a:ext cx="2278112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User Feedback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02669" y="2313782"/>
            <a:ext cx="9524152" cy="297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Clean, intuitive, step-by-step user interface</a:t>
            </a:r>
          </a:p>
          <a:p>
            <a:pPr algn="l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Mobile-responsive and low-bandwidth friendly design</a:t>
            </a:r>
          </a:p>
          <a:p>
            <a:pPr algn="l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Visual i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nsights: Z-score vs cut-offs, interest radar charts, eligibility maps</a:t>
            </a:r>
          </a:p>
          <a:p>
            <a:pPr algn="l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Fas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t predictions (&lt;2 seconds) with high user scalabili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ty</a:t>
            </a:r>
          </a:p>
          <a:p>
            <a:pPr algn="l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ecure, transparent, and consent-based data handling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60197" y="6254766"/>
            <a:ext cx="8432485" cy="297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88% satisfaction with recommendation accuracy</a:t>
            </a:r>
          </a:p>
          <a:p>
            <a:pPr algn="just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72% fou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nd th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 platform helpful for decision-making</a:t>
            </a:r>
          </a:p>
          <a:p>
            <a:pPr algn="just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Users praised time-saving and interest-based guidance</a:t>
            </a:r>
          </a:p>
          <a:p>
            <a:pPr algn="just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Requests for detailed career prospects and salary insights</a:t>
            </a:r>
          </a:p>
          <a:p>
            <a:pPr algn="just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Demand for Sinhala and Tamil language support</a:t>
            </a:r>
          </a:p>
          <a:p>
            <a:pPr algn="just">
              <a:lnSpc>
                <a:spcPts val="4000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4578287" y="0"/>
            <a:ext cx="13709713" cy="426975"/>
            <a:chOff x="0" y="0"/>
            <a:chExt cx="18279618" cy="56930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60744" y="4150"/>
              <a:ext cx="17312083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Cutting-Edge AI-Driven University Course Prediction System for Sri Lankan A-Level Students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7679174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831769">
            <a:off x="4302317" y="8564286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45" t="-2783" r="0" b="-278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4059" y="1815666"/>
            <a:ext cx="8309866" cy="6701505"/>
          </a:xfrm>
          <a:custGeom>
            <a:avLst/>
            <a:gdLst/>
            <a:ahLst/>
            <a:cxnLst/>
            <a:rect r="r" b="b" t="t" l="l"/>
            <a:pathLst>
              <a:path h="6701505" w="8309866">
                <a:moveTo>
                  <a:pt x="0" y="0"/>
                </a:moveTo>
                <a:lnTo>
                  <a:pt x="8309866" y="0"/>
                </a:lnTo>
                <a:lnTo>
                  <a:pt x="8309866" y="6701505"/>
                </a:lnTo>
                <a:lnTo>
                  <a:pt x="0" y="67015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21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504059" y="1175967"/>
            <a:ext cx="3074228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sz="2499" u="sng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Models Comparison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578287" y="0"/>
            <a:ext cx="13709713" cy="426975"/>
            <a:chOff x="0" y="0"/>
            <a:chExt cx="18279618" cy="569300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460744" y="4150"/>
              <a:ext cx="17312083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Cutting-Edge AI-Driven University Course Prediction System for Sri Lankan A-Level Students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7679174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6550650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334524" y="3086100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0" y="0"/>
                </a:moveTo>
                <a:lnTo>
                  <a:pt x="4458474" y="0"/>
                </a:lnTo>
                <a:lnTo>
                  <a:pt x="4458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431889" y="4686300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4458474" y="0"/>
                </a:moveTo>
                <a:lnTo>
                  <a:pt x="0" y="0"/>
                </a:lnTo>
                <a:lnTo>
                  <a:pt x="0" y="4114800"/>
                </a:lnTo>
                <a:lnTo>
                  <a:pt x="4458474" y="4114800"/>
                </a:lnTo>
                <a:lnTo>
                  <a:pt x="44584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09579" y="3927035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3"/>
                </a:lnTo>
                <a:lnTo>
                  <a:pt x="0" y="2754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04583" y="606816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02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145" t="-2783" r="0" b="-2783"/>
            </a:stretch>
          </a:blipFill>
        </p:spPr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478163" y="5452138"/>
            <a:ext cx="3425162" cy="3425162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9" r="0" b="-9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9922500" y="5397701"/>
            <a:ext cx="3423869" cy="3423869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20066" r="0" b="-20066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14159677" y="5394201"/>
            <a:ext cx="3427368" cy="3427368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12"/>
              <a:stretch>
                <a:fillRect l="-29526" t="-54902" r="-24455" b="-47745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1028700" y="359904"/>
            <a:ext cx="3425162" cy="3425162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13"/>
              <a:stretch>
                <a:fillRect l="0" t="-13382" r="0" b="-36920"/>
              </a:stretch>
            </a:blip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9559987" y="359904"/>
            <a:ext cx="3423869" cy="3423869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14"/>
              <a:stretch>
                <a:fillRect l="0" t="-6592" r="0" b="-43710"/>
              </a:stretch>
            </a:blip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040242" y="5449932"/>
            <a:ext cx="3427368" cy="3427368"/>
            <a:chOff x="0" y="0"/>
            <a:chExt cx="6350000" cy="6350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15"/>
              <a:stretch>
                <a:fillRect l="0" t="0" r="0" b="-33359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040242" y="4089670"/>
            <a:ext cx="7628218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 b="true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Team </a:t>
            </a:r>
            <a:r>
              <a:rPr lang="en-US" sz="7566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Members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671380" y="1302485"/>
            <a:ext cx="4690138" cy="162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77"/>
              </a:lnSpc>
            </a:pPr>
            <a:r>
              <a:rPr lang="en-US" sz="5564" b="true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Jenny </a:t>
            </a:r>
          </a:p>
          <a:p>
            <a:pPr algn="l">
              <a:lnSpc>
                <a:spcPts val="6077"/>
              </a:lnSpc>
            </a:pPr>
            <a:r>
              <a:rPr lang="en-US" sz="5064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Krishara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617611" y="2832932"/>
            <a:ext cx="3381040" cy="79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4643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Supervisor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105651" y="1381125"/>
            <a:ext cx="5106125" cy="1704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77"/>
              </a:lnSpc>
            </a:pPr>
            <a:r>
              <a:rPr lang="en-US" sz="5564" b="true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Poorna </a:t>
            </a:r>
            <a:r>
              <a:rPr lang="en-US" sz="5564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Panduwawela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155869" y="2836010"/>
            <a:ext cx="4401772" cy="79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4643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Co-Supervisor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543867" y="9725850"/>
            <a:ext cx="1603921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5486365" y="9021000"/>
            <a:ext cx="83939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074857" y="9047925"/>
            <a:ext cx="2272878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Areeb Aflah 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811185" y="9021000"/>
            <a:ext cx="83939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922500" y="8983725"/>
            <a:ext cx="83939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510992" y="9010650"/>
            <a:ext cx="2272878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Ahmed  M A 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247321" y="8983725"/>
            <a:ext cx="83939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978481" y="8983725"/>
            <a:ext cx="83939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978481" y="9010650"/>
            <a:ext cx="3451779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Bandara R M M KT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7303302" y="8983725"/>
            <a:ext cx="83939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28700" y="9021000"/>
            <a:ext cx="83939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617192" y="9047925"/>
            <a:ext cx="2272878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Ahamed A L I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4353520" y="9021000"/>
            <a:ext cx="83939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name="Freeform 45" id="45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4145" t="-2783" r="0" b="-2783"/>
            </a:stretch>
          </a:blipFill>
        </p:spPr>
      </p:sp>
      <p:grpSp>
        <p:nvGrpSpPr>
          <p:cNvPr name="Group 46" id="46"/>
          <p:cNvGrpSpPr/>
          <p:nvPr/>
        </p:nvGrpSpPr>
        <p:grpSpPr>
          <a:xfrm rot="0">
            <a:off x="3232322" y="9831450"/>
            <a:ext cx="6378685" cy="436500"/>
            <a:chOff x="0" y="0"/>
            <a:chExt cx="8504914" cy="582000"/>
          </a:xfrm>
        </p:grpSpPr>
        <p:sp>
          <p:nvSpPr>
            <p:cNvPr name="TextBox 47" id="47"/>
            <p:cNvSpPr txBox="true"/>
            <p:nvPr/>
          </p:nvSpPr>
          <p:spPr>
            <a:xfrm rot="0">
              <a:off x="0" y="16850"/>
              <a:ext cx="2481585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  <p:sp>
          <p:nvSpPr>
            <p:cNvPr name="TextBox 48" id="48"/>
            <p:cNvSpPr txBox="true"/>
            <p:nvPr/>
          </p:nvSpPr>
          <p:spPr>
            <a:xfrm rot="0">
              <a:off x="3230885" y="-9525"/>
              <a:ext cx="129870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8375044" y="-9525"/>
              <a:ext cx="129870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567186"/>
            <a:ext cx="14044532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0"/>
              </a:lnSpc>
            </a:pPr>
            <a:r>
              <a:rPr lang="en-US" sz="5900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Commercialization and Sustainability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322335">
            <a:off x="4748451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22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221729" y="3209520"/>
            <a:ext cx="1691759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Investment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3919133"/>
            <a:ext cx="11793715" cy="188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Labor: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Software engineers, AI/ML specialists, data engineers, UI/UX designers, domain experts.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Infrastructure: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Azure cloud for scalable APIs/DB/ML training, data warehouse for analytics, NLP/LLM API licensing.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21669" y="6221230"/>
            <a:ext cx="2218879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Co</a:t>
            </a: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st Recovery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6844117"/>
            <a:ext cx="10136331" cy="188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Freemium: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Core guidance free; paid premium add-ons.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Institutional Licensing: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Subscription for schools, universities, ministries.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B2C SaaS: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Monthly/annual plans for students and parents.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2991926" y="3457224"/>
            <a:ext cx="4899636" cy="4695717"/>
          </a:xfrm>
          <a:custGeom>
            <a:avLst/>
            <a:gdLst/>
            <a:ahLst/>
            <a:cxnLst/>
            <a:rect r="r" b="b" t="t" l="l"/>
            <a:pathLst>
              <a:path h="4695717" w="4899636">
                <a:moveTo>
                  <a:pt x="0" y="0"/>
                </a:moveTo>
                <a:lnTo>
                  <a:pt x="4899636" y="0"/>
                </a:lnTo>
                <a:lnTo>
                  <a:pt x="4899636" y="4695717"/>
                </a:lnTo>
                <a:lnTo>
                  <a:pt x="0" y="46957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3665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567186"/>
            <a:ext cx="14044532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0"/>
              </a:lnSpc>
            </a:pPr>
            <a:r>
              <a:rPr lang="en-US" sz="5900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Commercialization and Sustainability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322335">
            <a:off x="4748451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23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179197" y="2971007"/>
            <a:ext cx="5173513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Targ</a:t>
            </a: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et Market &amp; Customer Profile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21669" y="5834222"/>
            <a:ext cx="2648099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Value Propo</a:t>
            </a: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sition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21669" y="3447257"/>
            <a:ext cx="11600746" cy="1986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b="true" sz="21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Primary: 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Sri Lankan A/L + university students.</a:t>
            </a:r>
          </a:p>
          <a:p>
            <a:pPr algn="just">
              <a:lnSpc>
                <a:spcPts val="3150"/>
              </a:lnSpc>
            </a:pPr>
          </a:p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b="true" sz="21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Secondary: 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Non-traditional learners.</a:t>
            </a:r>
          </a:p>
          <a:p>
            <a:pPr algn="just">
              <a:lnSpc>
                <a:spcPts val="3150"/>
              </a:lnSpc>
            </a:pPr>
          </a:p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b="true" sz="21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Users/Customers: 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Students, p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rents, institutions, career centers, government.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79197" y="6350016"/>
            <a:ext cx="11173362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Students: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Personalized, data-driven guidance; aptitude + soft skill enhancement.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Parents: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Clarity on career alignment.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Institutions: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 Scalable platform, reduced counselor workload.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Government: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Minimized skill gaps, future-ready workforce.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2214728" y="2862586"/>
            <a:ext cx="5717009" cy="5479071"/>
          </a:xfrm>
          <a:custGeom>
            <a:avLst/>
            <a:gdLst/>
            <a:ahLst/>
            <a:cxnLst/>
            <a:rect r="r" b="b" t="t" l="l"/>
            <a:pathLst>
              <a:path h="5479071" w="5717009">
                <a:moveTo>
                  <a:pt x="0" y="0"/>
                </a:moveTo>
                <a:lnTo>
                  <a:pt x="5717009" y="0"/>
                </a:lnTo>
                <a:lnTo>
                  <a:pt x="5717009" y="5479071"/>
                </a:lnTo>
                <a:lnTo>
                  <a:pt x="0" y="54790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3665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322335">
            <a:off x="5486400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80060" y="284353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88815" y="298127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680060" y="3364029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4458474" y="0"/>
                </a:moveTo>
                <a:lnTo>
                  <a:pt x="0" y="0"/>
                </a:lnTo>
                <a:lnTo>
                  <a:pt x="0" y="4114800"/>
                </a:lnTo>
                <a:lnTo>
                  <a:pt x="4458474" y="4114800"/>
                </a:lnTo>
                <a:lnTo>
                  <a:pt x="445847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229237" y="4274535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0" y="0"/>
                </a:moveTo>
                <a:lnTo>
                  <a:pt x="4458474" y="0"/>
                </a:lnTo>
                <a:lnTo>
                  <a:pt x="4458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145" t="-2783" r="0" b="-278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602942" y="-13240933"/>
            <a:ext cx="33706716" cy="22499233"/>
          </a:xfrm>
          <a:custGeom>
            <a:avLst/>
            <a:gdLst/>
            <a:ahLst/>
            <a:cxnLst/>
            <a:rect r="r" b="b" t="t" l="l"/>
            <a:pathLst>
              <a:path h="22499233" w="33706716">
                <a:moveTo>
                  <a:pt x="0" y="0"/>
                </a:moveTo>
                <a:lnTo>
                  <a:pt x="33706715" y="0"/>
                </a:lnTo>
                <a:lnTo>
                  <a:pt x="33706715" y="22499233"/>
                </a:lnTo>
                <a:lnTo>
                  <a:pt x="0" y="224992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24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5486400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680060" y="284353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88815" y="298127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5680060" y="3364029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4458474" y="0"/>
                </a:moveTo>
                <a:lnTo>
                  <a:pt x="0" y="0"/>
                </a:lnTo>
                <a:lnTo>
                  <a:pt x="0" y="4114800"/>
                </a:lnTo>
                <a:lnTo>
                  <a:pt x="4458474" y="4114800"/>
                </a:lnTo>
                <a:lnTo>
                  <a:pt x="44584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229237" y="4274535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0" y="0"/>
                </a:moveTo>
                <a:lnTo>
                  <a:pt x="4458474" y="0"/>
                </a:lnTo>
                <a:lnTo>
                  <a:pt x="4458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145" t="-2783" r="0" b="-278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775349" y="4054863"/>
            <a:ext cx="10737301" cy="2733131"/>
          </a:xfrm>
          <a:custGeom>
            <a:avLst/>
            <a:gdLst/>
            <a:ahLst/>
            <a:cxnLst/>
            <a:rect r="r" b="b" t="t" l="l"/>
            <a:pathLst>
              <a:path h="2733131" w="10737301">
                <a:moveTo>
                  <a:pt x="0" y="0"/>
                </a:moveTo>
                <a:lnTo>
                  <a:pt x="10737302" y="0"/>
                </a:lnTo>
                <a:lnTo>
                  <a:pt x="10737302" y="2733131"/>
                </a:lnTo>
                <a:lnTo>
                  <a:pt x="0" y="27331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25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4748451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12684" y="910379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3"/>
                </a:lnTo>
                <a:lnTo>
                  <a:pt x="0" y="275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71139" y="9258300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058763" y="3415579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4458474" y="0"/>
                </a:moveTo>
                <a:lnTo>
                  <a:pt x="0" y="0"/>
                </a:lnTo>
                <a:lnTo>
                  <a:pt x="0" y="4114800"/>
                </a:lnTo>
                <a:lnTo>
                  <a:pt x="4458474" y="4114800"/>
                </a:lnTo>
                <a:lnTo>
                  <a:pt x="44584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145" t="-2783" r="0" b="-278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49329" y="462647"/>
            <a:ext cx="18586658" cy="12197494"/>
          </a:xfrm>
          <a:custGeom>
            <a:avLst/>
            <a:gdLst/>
            <a:ahLst/>
            <a:cxnLst/>
            <a:rect r="r" b="b" t="t" l="l"/>
            <a:pathLst>
              <a:path h="12197494" w="18586658">
                <a:moveTo>
                  <a:pt x="0" y="0"/>
                </a:moveTo>
                <a:lnTo>
                  <a:pt x="18586658" y="0"/>
                </a:lnTo>
                <a:lnTo>
                  <a:pt x="18586658" y="12197494"/>
                </a:lnTo>
                <a:lnTo>
                  <a:pt x="0" y="12197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26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9525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slow">
    <p:push dir="l"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4748451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18337" y="3086100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0" y="0"/>
                </a:moveTo>
                <a:lnTo>
                  <a:pt x="4458474" y="0"/>
                </a:lnTo>
                <a:lnTo>
                  <a:pt x="4458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431889" y="4686300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4458474" y="0"/>
                </a:moveTo>
                <a:lnTo>
                  <a:pt x="0" y="0"/>
                </a:lnTo>
                <a:lnTo>
                  <a:pt x="0" y="4114800"/>
                </a:lnTo>
                <a:lnTo>
                  <a:pt x="4458474" y="4114800"/>
                </a:lnTo>
                <a:lnTo>
                  <a:pt x="44584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03855" y="2636905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04583" y="606816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755996" y="447834"/>
            <a:ext cx="4042869" cy="404286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4044" y="0"/>
                  </a:moveTo>
                  <a:lnTo>
                    <a:pt x="768756" y="0"/>
                  </a:lnTo>
                  <a:cubicBezTo>
                    <a:pt x="780437" y="0"/>
                    <a:pt x="791640" y="4640"/>
                    <a:pt x="799900" y="12900"/>
                  </a:cubicBezTo>
                  <a:cubicBezTo>
                    <a:pt x="808160" y="21160"/>
                    <a:pt x="812800" y="32363"/>
                    <a:pt x="812800" y="44044"/>
                  </a:cubicBezTo>
                  <a:lnTo>
                    <a:pt x="812800" y="768756"/>
                  </a:lnTo>
                  <a:cubicBezTo>
                    <a:pt x="812800" y="780437"/>
                    <a:pt x="808160" y="791640"/>
                    <a:pt x="799900" y="799900"/>
                  </a:cubicBezTo>
                  <a:cubicBezTo>
                    <a:pt x="791640" y="808160"/>
                    <a:pt x="780437" y="812800"/>
                    <a:pt x="768756" y="812800"/>
                  </a:cubicBezTo>
                  <a:lnTo>
                    <a:pt x="44044" y="812800"/>
                  </a:lnTo>
                  <a:cubicBezTo>
                    <a:pt x="32363" y="812800"/>
                    <a:pt x="21160" y="808160"/>
                    <a:pt x="12900" y="799900"/>
                  </a:cubicBezTo>
                  <a:cubicBezTo>
                    <a:pt x="4640" y="791640"/>
                    <a:pt x="0" y="780437"/>
                    <a:pt x="0" y="768756"/>
                  </a:cubicBezTo>
                  <a:lnTo>
                    <a:pt x="0" y="44044"/>
                  </a:lnTo>
                  <a:cubicBezTo>
                    <a:pt x="0" y="32363"/>
                    <a:pt x="4640" y="21160"/>
                    <a:pt x="12900" y="12900"/>
                  </a:cubicBezTo>
                  <a:cubicBezTo>
                    <a:pt x="21160" y="4640"/>
                    <a:pt x="32363" y="0"/>
                    <a:pt x="44044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-33495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2840137" y="3890628"/>
            <a:ext cx="871747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Ahamed A L I | IT22077288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840137" y="4772025"/>
            <a:ext cx="11811890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Learn-to-Earn Diagram Generator for Non-Traditional Learners in Sri Lanka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840137" y="6924675"/>
            <a:ext cx="9791849" cy="31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21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BSc (Hons) in Information Technology Specialising in Information Technology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07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145" t="-2783" r="0" b="-2783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265145" y="-2279882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09704" y="1728783"/>
            <a:ext cx="7417728" cy="7549850"/>
          </a:xfrm>
          <a:custGeom>
            <a:avLst/>
            <a:gdLst/>
            <a:ahLst/>
            <a:cxnLst/>
            <a:rect r="r" b="b" t="t" l="l"/>
            <a:pathLst>
              <a:path h="7549850" w="7417728">
                <a:moveTo>
                  <a:pt x="0" y="0"/>
                </a:moveTo>
                <a:lnTo>
                  <a:pt x="7417728" y="0"/>
                </a:lnTo>
                <a:lnTo>
                  <a:pt x="7417728" y="7549851"/>
                </a:lnTo>
                <a:lnTo>
                  <a:pt x="0" y="75498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08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274447" y="1724025"/>
            <a:ext cx="8504757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How th</a:t>
            </a: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 Solution Addresses the Sub-Problem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74447" y="5500847"/>
            <a:ext cx="3615478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User Requ</a:t>
            </a: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irements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16919" y="2305050"/>
            <a:ext cx="8462285" cy="302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No guidance for non-traditional learners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AI-based personalized pathways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Learn-to-E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rn visual diagrams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Local Sri Lanka context</a:t>
            </a:r>
          </a:p>
          <a:p>
            <a:pPr algn="just">
              <a:lnSpc>
                <a:spcPts val="3000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274447" y="6064266"/>
            <a:ext cx="8504757" cy="3790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Personalized course recommendations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Career-aligned learning pathways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Learn-to-Earn visual roadmap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Milestone-based learning plan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Progress tracking &amp; feedback</a:t>
            </a:r>
          </a:p>
          <a:p>
            <a:pPr algn="just">
              <a:lnSpc>
                <a:spcPts val="3000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6853995" y="0"/>
            <a:ext cx="11434005" cy="426975"/>
            <a:chOff x="0" y="0"/>
            <a:chExt cx="15245340" cy="569300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485429" y="4150"/>
              <a:ext cx="14345290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Learn-to-Earn Diagram Generator for Non-Traditional Learners in Sri Lanka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4644896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459763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4414" y="1795915"/>
            <a:ext cx="8801396" cy="7057119"/>
          </a:xfrm>
          <a:custGeom>
            <a:avLst/>
            <a:gdLst/>
            <a:ahLst/>
            <a:cxnLst/>
            <a:rect r="r" b="b" t="t" l="l"/>
            <a:pathLst>
              <a:path h="7057119" w="8801396">
                <a:moveTo>
                  <a:pt x="0" y="0"/>
                </a:moveTo>
                <a:lnTo>
                  <a:pt x="8801397" y="0"/>
                </a:lnTo>
                <a:lnTo>
                  <a:pt x="8801397" y="7057120"/>
                </a:lnTo>
                <a:lnTo>
                  <a:pt x="0" y="7057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09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560197" y="1828007"/>
            <a:ext cx="3074228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D</a:t>
            </a: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esign Excellence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02669" y="5738972"/>
            <a:ext cx="2278112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b="true" sz="24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User Feedback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02669" y="2409032"/>
            <a:ext cx="6537052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LLM-powered personalization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Visual pathway generation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ROI-based decision support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Feedback &amp; milestone tracking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60197" y="6350016"/>
            <a:ext cx="6579525" cy="188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Easy to understand pathways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Improved career clarity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Increased confidence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6853995" y="0"/>
            <a:ext cx="11434005" cy="426975"/>
            <a:chOff x="0" y="0"/>
            <a:chExt cx="15245340" cy="569300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485429" y="4150"/>
              <a:ext cx="14345290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Learn-to-Earn Diagram Generator for Non-Traditional Learners in Sri Lanka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4644896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459763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2275682"/>
            <a:ext cx="16230600" cy="2840355"/>
          </a:xfrm>
          <a:custGeom>
            <a:avLst/>
            <a:gdLst/>
            <a:ahLst/>
            <a:cxnLst/>
            <a:rect r="r" b="b" t="t" l="l"/>
            <a:pathLst>
              <a:path h="2840355" w="16230600">
                <a:moveTo>
                  <a:pt x="0" y="0"/>
                </a:moveTo>
                <a:lnTo>
                  <a:pt x="16230600" y="0"/>
                </a:lnTo>
                <a:lnTo>
                  <a:pt x="16230600" y="2840355"/>
                </a:lnTo>
                <a:lnTo>
                  <a:pt x="0" y="28403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080497" y="5582762"/>
            <a:ext cx="3675538" cy="3675538"/>
          </a:xfrm>
          <a:custGeom>
            <a:avLst/>
            <a:gdLst/>
            <a:ahLst/>
            <a:cxnLst/>
            <a:rect r="r" b="b" t="t" l="l"/>
            <a:pathLst>
              <a:path h="3675538" w="3675538">
                <a:moveTo>
                  <a:pt x="0" y="0"/>
                </a:moveTo>
                <a:lnTo>
                  <a:pt x="3675539" y="0"/>
                </a:lnTo>
                <a:lnTo>
                  <a:pt x="3675539" y="3675538"/>
                </a:lnTo>
                <a:lnTo>
                  <a:pt x="0" y="36755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10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611398" y="1637507"/>
            <a:ext cx="3074228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sz="2499" u="sng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Model Comparision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6853995" y="0"/>
            <a:ext cx="11434005" cy="426975"/>
            <a:chOff x="0" y="0"/>
            <a:chExt cx="15245340" cy="569300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85429" y="4150"/>
              <a:ext cx="14345290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Learn-to-Earn Diagram Generator for Non-Traditional Learners in Sri Lanka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14644896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157023" y="5525612"/>
            <a:ext cx="1183490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Traditional ML models show limited generalization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Overfitting observed across most models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Top-N accuracy is more practical than exact prediction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Age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ntic RAG offers better contextual recommendations</a:t>
            </a: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4748451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18337" y="3086100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0" y="0"/>
                </a:moveTo>
                <a:lnTo>
                  <a:pt x="4458474" y="0"/>
                </a:lnTo>
                <a:lnTo>
                  <a:pt x="4458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431889" y="4686300"/>
            <a:ext cx="4458474" cy="4114800"/>
          </a:xfrm>
          <a:custGeom>
            <a:avLst/>
            <a:gdLst/>
            <a:ahLst/>
            <a:cxnLst/>
            <a:rect r="r" b="b" t="t" l="l"/>
            <a:pathLst>
              <a:path h="4114800" w="4458474">
                <a:moveTo>
                  <a:pt x="4458474" y="0"/>
                </a:moveTo>
                <a:lnTo>
                  <a:pt x="0" y="0"/>
                </a:lnTo>
                <a:lnTo>
                  <a:pt x="0" y="4114800"/>
                </a:lnTo>
                <a:lnTo>
                  <a:pt x="4458474" y="4114800"/>
                </a:lnTo>
                <a:lnTo>
                  <a:pt x="44584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03855" y="2636905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04583" y="606816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755996" y="447834"/>
            <a:ext cx="4042869" cy="404286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4044" y="0"/>
                  </a:moveTo>
                  <a:lnTo>
                    <a:pt x="768756" y="0"/>
                  </a:lnTo>
                  <a:cubicBezTo>
                    <a:pt x="780437" y="0"/>
                    <a:pt x="791640" y="4640"/>
                    <a:pt x="799900" y="12900"/>
                  </a:cubicBezTo>
                  <a:cubicBezTo>
                    <a:pt x="808160" y="21160"/>
                    <a:pt x="812800" y="32363"/>
                    <a:pt x="812800" y="44044"/>
                  </a:cubicBezTo>
                  <a:lnTo>
                    <a:pt x="812800" y="768756"/>
                  </a:lnTo>
                  <a:cubicBezTo>
                    <a:pt x="812800" y="780437"/>
                    <a:pt x="808160" y="791640"/>
                    <a:pt x="799900" y="799900"/>
                  </a:cubicBezTo>
                  <a:cubicBezTo>
                    <a:pt x="791640" y="808160"/>
                    <a:pt x="780437" y="812800"/>
                    <a:pt x="768756" y="812800"/>
                  </a:cubicBezTo>
                  <a:lnTo>
                    <a:pt x="44044" y="812800"/>
                  </a:lnTo>
                  <a:cubicBezTo>
                    <a:pt x="32363" y="812800"/>
                    <a:pt x="21160" y="808160"/>
                    <a:pt x="12900" y="799900"/>
                  </a:cubicBezTo>
                  <a:cubicBezTo>
                    <a:pt x="4640" y="791640"/>
                    <a:pt x="0" y="780437"/>
                    <a:pt x="0" y="768756"/>
                  </a:cubicBezTo>
                  <a:lnTo>
                    <a:pt x="0" y="44044"/>
                  </a:lnTo>
                  <a:cubicBezTo>
                    <a:pt x="0" y="32363"/>
                    <a:pt x="4640" y="21160"/>
                    <a:pt x="12900" y="12900"/>
                  </a:cubicBezTo>
                  <a:cubicBezTo>
                    <a:pt x="21160" y="4640"/>
                    <a:pt x="32363" y="0"/>
                    <a:pt x="44044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145" t="-2783" r="0" b="-2783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840137" y="3890628"/>
            <a:ext cx="871747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Areeb Aflah N | IT22146960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840137" y="4686300"/>
            <a:ext cx="10915859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AI-Powered Soft Skill Development System for Career Readiness of Sri Lankan Students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840137" y="6924675"/>
            <a:ext cx="9791849" cy="31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21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BSc (Hons) in Information Technology Specialising in Information Technology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11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" r="0" b="-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22335">
            <a:off x="4748451" y="-2215987"/>
            <a:ext cx="7315200" cy="4062984"/>
          </a:xfrm>
          <a:custGeom>
            <a:avLst/>
            <a:gdLst/>
            <a:ahLst/>
            <a:cxnLst/>
            <a:rect r="r" b="b" t="t" l="l"/>
            <a:pathLst>
              <a:path h="4062984" w="7315200">
                <a:moveTo>
                  <a:pt x="0" y="0"/>
                </a:moveTo>
                <a:lnTo>
                  <a:pt x="7315200" y="0"/>
                </a:lnTo>
                <a:lnTo>
                  <a:pt x="7315200" y="4062984"/>
                </a:lnTo>
                <a:lnTo>
                  <a:pt x="0" y="406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84673" y="890958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85003" y="437816"/>
            <a:ext cx="275484" cy="275484"/>
          </a:xfrm>
          <a:custGeom>
            <a:avLst/>
            <a:gdLst/>
            <a:ahLst/>
            <a:cxnLst/>
            <a:rect r="r" b="b" t="t" l="l"/>
            <a:pathLst>
              <a:path h="275484" w="275484">
                <a:moveTo>
                  <a:pt x="0" y="0"/>
                </a:moveTo>
                <a:lnTo>
                  <a:pt x="275484" y="0"/>
                </a:lnTo>
                <a:lnTo>
                  <a:pt x="275484" y="275484"/>
                </a:lnTo>
                <a:lnTo>
                  <a:pt x="0" y="27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704286"/>
            <a:ext cx="3222797" cy="617353"/>
          </a:xfrm>
          <a:custGeom>
            <a:avLst/>
            <a:gdLst/>
            <a:ahLst/>
            <a:cxnLst/>
            <a:rect r="r" b="b" t="t" l="l"/>
            <a:pathLst>
              <a:path h="617353" w="3222797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r="0" b="-2783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991926" y="9840975"/>
            <a:ext cx="5219850" cy="426975"/>
            <a:chOff x="0" y="0"/>
            <a:chExt cx="6959799" cy="56930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4570460" y="-9525"/>
              <a:ext cx="856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4640573" y="4150"/>
              <a:ext cx="23192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2026/01/06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179400" y="-9525"/>
              <a:ext cx="6700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527990" y="4150"/>
              <a:ext cx="1814246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12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4150"/>
              <a:ext cx="2069827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545454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74447" y="1724025"/>
            <a:ext cx="8504757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How th</a:t>
            </a: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 Solution Addresses the Sub-Problem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74447" y="5500847"/>
            <a:ext cx="3615478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User Requ</a:t>
            </a:r>
            <a:r>
              <a:rPr lang="en-US" b="true" sz="2999" u="sng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irements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16919" y="2305050"/>
            <a:ext cx="8835510" cy="302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AI-based evaluation to measure students’ soft skills objectively.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allowing students to practice communication skills according to their individual strengths and weaknesses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helpi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ng students understand areas they need to improve.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motivati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ng them and supporting steady development.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74447" y="6064266"/>
            <a:ext cx="8504757" cy="302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AI-Based Communication Skill Evaluation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Automated Scoring and Feedback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Perso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nalized Practice Question</a:t>
            </a:r>
          </a:p>
          <a:p>
            <a:pPr algn="just">
              <a:lnSpc>
                <a:spcPts val="3000"/>
              </a:lnSpc>
            </a:pPr>
          </a:p>
          <a:p>
            <a:pPr algn="just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Progress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 Reporting</a:t>
            </a:r>
          </a:p>
          <a:p>
            <a:pPr algn="just">
              <a:lnSpc>
                <a:spcPts val="3000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11618998" y="-22987"/>
            <a:ext cx="6669002" cy="426975"/>
            <a:chOff x="0" y="0"/>
            <a:chExt cx="8892003" cy="56930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95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91520" y="4150"/>
              <a:ext cx="7886032" cy="565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AI-Powered Soft Skill Development System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8291558" y="21125"/>
              <a:ext cx="600444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20DB7DB36DD49BC8150064CF95DD9" ma:contentTypeVersion="13" ma:contentTypeDescription="Create a new document." ma:contentTypeScope="" ma:versionID="c48e4f147fbfcc35a76b22813172a650">
  <xsd:schema xmlns:xsd="http://www.w3.org/2001/XMLSchema" xmlns:xs="http://www.w3.org/2001/XMLSchema" xmlns:p="http://schemas.microsoft.com/office/2006/metadata/properties" xmlns:ns2="b315195e-671e-423b-bef2-4f1205612242" xmlns:ns3="db72c12f-87a4-44ab-bbc5-4cc8306b158a" targetNamespace="http://schemas.microsoft.com/office/2006/metadata/properties" ma:root="true" ma:fieldsID="348c77cf9af5ee6cf2ae546677978010" ns2:_="" ns3:_="">
    <xsd:import namespace="b315195e-671e-423b-bef2-4f1205612242"/>
    <xsd:import namespace="db72c12f-87a4-44ab-bbc5-4cc8306b1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5195e-671e-423b-bef2-4f1205612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c8a686f-bba2-44f2-819b-edf0b3003f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2c12f-87a4-44ab-bbc5-4cc8306b15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90b710-f748-4220-b362-4102ae550bf9}" ma:internalName="TaxCatchAll" ma:showField="CatchAllData" ma:web="db72c12f-87a4-44ab-bbc5-4cc8306b1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5195e-671e-423b-bef2-4f1205612242">
      <Terms xmlns="http://schemas.microsoft.com/office/infopath/2007/PartnerControls"/>
    </lcf76f155ced4ddcb4097134ff3c332f>
    <TaxCatchAll xmlns="db72c12f-87a4-44ab-bbc5-4cc8306b158a" xsi:nil="true"/>
  </documentManagement>
</p:properties>
</file>

<file path=customXml/itemProps1.xml><?xml version="1.0" encoding="utf-8"?>
<ds:datastoreItem xmlns:ds="http://schemas.openxmlformats.org/officeDocument/2006/customXml" ds:itemID="{922393ED-CE0D-4925-A7D3-98CA47282923}"/>
</file>

<file path=customXml/itemProps2.xml><?xml version="1.0" encoding="utf-8"?>
<ds:datastoreItem xmlns:ds="http://schemas.openxmlformats.org/officeDocument/2006/customXml" ds:itemID="{9787398D-5C7D-4165-AD01-1D7BEDD96476}"/>
</file>

<file path=customXml/itemProps3.xml><?xml version="1.0" encoding="utf-8"?>
<ds:datastoreItem xmlns:ds="http://schemas.openxmlformats.org/officeDocument/2006/customXml" ds:itemID="{642DE57E-F47E-4703-8307-3E3B9B444F2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25-26J-336_Empowering Students with Predictive Intelligence:  A Career Guidance System for Sri Lanka</dc:title>
  <cp:revision>1</cp:revision>
  <dcterms:created xsi:type="dcterms:W3CDTF">2006-08-16T00:00:00Z</dcterms:created>
  <dcterms:modified xsi:type="dcterms:W3CDTF">2011-08-01T06:04:30Z</dcterms:modified>
  <dc:identifier>DAG9XXn5ZCU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0x0101008DC20DB7DB36DD49BC8150064CF95DD9</vt:lpwstr>
  </property>
</Properties>
</file>